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0" r:id="rId2"/>
  </p:sldMasterIdLst>
  <p:notesMasterIdLst>
    <p:notesMasterId r:id="rId36"/>
  </p:notesMasterIdLst>
  <p:handoutMasterIdLst>
    <p:handoutMasterId r:id="rId37"/>
  </p:handoutMasterIdLst>
  <p:sldIdLst>
    <p:sldId id="515" r:id="rId3"/>
    <p:sldId id="288" r:id="rId4"/>
    <p:sldId id="573" r:id="rId5"/>
    <p:sldId id="617" r:id="rId6"/>
    <p:sldId id="618" r:id="rId7"/>
    <p:sldId id="619" r:id="rId8"/>
    <p:sldId id="601" r:id="rId9"/>
    <p:sldId id="620" r:id="rId10"/>
    <p:sldId id="621" r:id="rId11"/>
    <p:sldId id="622" r:id="rId12"/>
    <p:sldId id="588" r:id="rId13"/>
    <p:sldId id="590" r:id="rId14"/>
    <p:sldId id="591" r:id="rId15"/>
    <p:sldId id="558" r:id="rId16"/>
    <p:sldId id="581" r:id="rId17"/>
    <p:sldId id="570" r:id="rId18"/>
    <p:sldId id="624" r:id="rId19"/>
    <p:sldId id="627" r:id="rId20"/>
    <p:sldId id="623" r:id="rId21"/>
    <p:sldId id="629" r:id="rId22"/>
    <p:sldId id="630" r:id="rId23"/>
    <p:sldId id="560" r:id="rId24"/>
    <p:sldId id="633" r:id="rId25"/>
    <p:sldId id="614" r:id="rId26"/>
    <p:sldId id="612" r:id="rId27"/>
    <p:sldId id="611" r:id="rId28"/>
    <p:sldId id="632" r:id="rId29"/>
    <p:sldId id="613" r:id="rId30"/>
    <p:sldId id="631" r:id="rId31"/>
    <p:sldId id="634" r:id="rId32"/>
    <p:sldId id="381" r:id="rId33"/>
    <p:sldId id="615" r:id="rId34"/>
    <p:sldId id="616" r:id="rId35"/>
  </p:sldIdLst>
  <p:sldSz cx="9906000" cy="6858000" type="A4"/>
  <p:notesSz cx="6858000" cy="9144000"/>
  <p:defaultTextStyle>
    <a:defPPr>
      <a:defRPr lang="ru-RU"/>
    </a:defPPr>
    <a:lvl1pPr marL="0" algn="l" defTabSz="957720" rtl="0" eaLnBrk="1" latinLnBrk="0" hangingPunct="1">
      <a:defRPr sz="1900" kern="1200">
        <a:solidFill>
          <a:schemeClr val="tx1"/>
        </a:solidFill>
        <a:latin typeface="+mn-lt"/>
        <a:ea typeface="+mn-ea"/>
        <a:cs typeface="+mn-cs"/>
      </a:defRPr>
    </a:lvl1pPr>
    <a:lvl2pPr marL="478860" algn="l" defTabSz="957720" rtl="0" eaLnBrk="1" latinLnBrk="0" hangingPunct="1">
      <a:defRPr sz="1900" kern="1200">
        <a:solidFill>
          <a:schemeClr val="tx1"/>
        </a:solidFill>
        <a:latin typeface="+mn-lt"/>
        <a:ea typeface="+mn-ea"/>
        <a:cs typeface="+mn-cs"/>
      </a:defRPr>
    </a:lvl2pPr>
    <a:lvl3pPr marL="957720" algn="l" defTabSz="957720" rtl="0" eaLnBrk="1" latinLnBrk="0" hangingPunct="1">
      <a:defRPr sz="1900" kern="1200">
        <a:solidFill>
          <a:schemeClr val="tx1"/>
        </a:solidFill>
        <a:latin typeface="+mn-lt"/>
        <a:ea typeface="+mn-ea"/>
        <a:cs typeface="+mn-cs"/>
      </a:defRPr>
    </a:lvl3pPr>
    <a:lvl4pPr marL="1436579" algn="l" defTabSz="957720" rtl="0" eaLnBrk="1" latinLnBrk="0" hangingPunct="1">
      <a:defRPr sz="1900" kern="1200">
        <a:solidFill>
          <a:schemeClr val="tx1"/>
        </a:solidFill>
        <a:latin typeface="+mn-lt"/>
        <a:ea typeface="+mn-ea"/>
        <a:cs typeface="+mn-cs"/>
      </a:defRPr>
    </a:lvl4pPr>
    <a:lvl5pPr marL="1915440" algn="l" defTabSz="957720" rtl="0" eaLnBrk="1" latinLnBrk="0" hangingPunct="1">
      <a:defRPr sz="1900" kern="1200">
        <a:solidFill>
          <a:schemeClr val="tx1"/>
        </a:solidFill>
        <a:latin typeface="+mn-lt"/>
        <a:ea typeface="+mn-ea"/>
        <a:cs typeface="+mn-cs"/>
      </a:defRPr>
    </a:lvl5pPr>
    <a:lvl6pPr marL="2394299" algn="l" defTabSz="957720" rtl="0" eaLnBrk="1" latinLnBrk="0" hangingPunct="1">
      <a:defRPr sz="1900" kern="1200">
        <a:solidFill>
          <a:schemeClr val="tx1"/>
        </a:solidFill>
        <a:latin typeface="+mn-lt"/>
        <a:ea typeface="+mn-ea"/>
        <a:cs typeface="+mn-cs"/>
      </a:defRPr>
    </a:lvl6pPr>
    <a:lvl7pPr marL="2873161" algn="l" defTabSz="957720" rtl="0" eaLnBrk="1" latinLnBrk="0" hangingPunct="1">
      <a:defRPr sz="1900" kern="1200">
        <a:solidFill>
          <a:schemeClr val="tx1"/>
        </a:solidFill>
        <a:latin typeface="+mn-lt"/>
        <a:ea typeface="+mn-ea"/>
        <a:cs typeface="+mn-cs"/>
      </a:defRPr>
    </a:lvl7pPr>
    <a:lvl8pPr marL="3352020" algn="l" defTabSz="957720" rtl="0" eaLnBrk="1" latinLnBrk="0" hangingPunct="1">
      <a:defRPr sz="1900" kern="1200">
        <a:solidFill>
          <a:schemeClr val="tx1"/>
        </a:solidFill>
        <a:latin typeface="+mn-lt"/>
        <a:ea typeface="+mn-ea"/>
        <a:cs typeface="+mn-cs"/>
      </a:defRPr>
    </a:lvl8pPr>
    <a:lvl9pPr marL="3830880" algn="l" defTabSz="957720" rtl="0" eaLnBrk="1" latinLnBrk="0" hangingPunct="1">
      <a:defRPr sz="1900" kern="1200">
        <a:solidFill>
          <a:schemeClr val="tx1"/>
        </a:solidFill>
        <a:latin typeface="+mn-lt"/>
        <a:ea typeface="+mn-ea"/>
        <a:cs typeface="+mn-cs"/>
      </a:defRPr>
    </a:lvl9pPr>
  </p:defaultTextStyle>
  <p:extLst>
    <p:ext uri="{521415D9-36F7-43E2-AB2F-B90AF26B5E84}">
      <p14:sectionLst xmlns:p14="http://schemas.microsoft.com/office/powerpoint/2010/main">
        <p14:section name="МИНКОМСВЯЗЬ РФ" id="{F2D90563-5963-49E8-BC1F-A2F6060477AA}">
          <p14:sldIdLst>
            <p14:sldId id="515"/>
            <p14:sldId id="288"/>
            <p14:sldId id="573"/>
            <p14:sldId id="617"/>
            <p14:sldId id="618"/>
            <p14:sldId id="619"/>
            <p14:sldId id="601"/>
            <p14:sldId id="620"/>
            <p14:sldId id="621"/>
            <p14:sldId id="622"/>
            <p14:sldId id="588"/>
            <p14:sldId id="590"/>
            <p14:sldId id="591"/>
            <p14:sldId id="558"/>
            <p14:sldId id="581"/>
            <p14:sldId id="570"/>
            <p14:sldId id="624"/>
            <p14:sldId id="627"/>
            <p14:sldId id="623"/>
            <p14:sldId id="629"/>
            <p14:sldId id="630"/>
            <p14:sldId id="560"/>
            <p14:sldId id="633"/>
            <p14:sldId id="614"/>
            <p14:sldId id="612"/>
            <p14:sldId id="611"/>
            <p14:sldId id="632"/>
            <p14:sldId id="613"/>
            <p14:sldId id="631"/>
            <p14:sldId id="634"/>
            <p14:sldId id="381"/>
            <p14:sldId id="615"/>
            <p14:sldId id="616"/>
          </p14:sldIdLst>
        </p14:section>
      </p14:sectionLst>
    </p:ext>
    <p:ext uri="{EFAFB233-063F-42B5-8137-9DF3F51BA10A}">
      <p15:sldGuideLst xmlns:p15="http://schemas.microsoft.com/office/powerpoint/2012/main">
        <p15:guide id="1" orient="horz" pos="164">
          <p15:clr>
            <a:srgbClr val="A4A3A4"/>
          </p15:clr>
        </p15:guide>
        <p15:guide id="2" orient="horz" pos="754">
          <p15:clr>
            <a:srgbClr val="A4A3A4"/>
          </p15:clr>
        </p15:guide>
        <p15:guide id="3" orient="horz" pos="3748">
          <p15:clr>
            <a:srgbClr val="A4A3A4"/>
          </p15:clr>
        </p15:guide>
        <p15:guide id="4" orient="horz" pos="3566">
          <p15:clr>
            <a:srgbClr val="A4A3A4"/>
          </p15:clr>
        </p15:guide>
        <p15:guide id="5" orient="horz" pos="572">
          <p15:clr>
            <a:srgbClr val="A4A3A4"/>
          </p15:clr>
        </p15:guide>
        <p15:guide id="6" pos="3120">
          <p15:clr>
            <a:srgbClr val="A4A3A4"/>
          </p15:clr>
        </p15:guide>
        <p15:guide id="7" pos="535">
          <p15:clr>
            <a:srgbClr val="A4A3A4"/>
          </p15:clr>
        </p15:guide>
        <p15:guide id="8" pos="1079">
          <p15:clr>
            <a:srgbClr val="A4A3A4"/>
          </p15:clr>
        </p15:guide>
        <p15:guide id="9" pos="6114">
          <p15:clr>
            <a:srgbClr val="A4A3A4"/>
          </p15:clr>
        </p15:guide>
        <p15:guide id="10" pos="172">
          <p15:clr>
            <a:srgbClr val="A4A3A4"/>
          </p15:clr>
        </p15:guide>
        <p15:guide id="11" pos="308">
          <p15:clr>
            <a:srgbClr val="A4A3A4"/>
          </p15:clr>
        </p15:guide>
        <p15:guide id="12" pos="3211">
          <p15:clr>
            <a:srgbClr val="A4A3A4"/>
          </p15:clr>
        </p15:guide>
        <p15:guide id="13" pos="302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Администратор" initials="А" lastIdx="6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4F81BD"/>
    <a:srgbClr val="D9D9D9"/>
    <a:srgbClr val="EEB502"/>
    <a:srgbClr val="D29F00"/>
    <a:srgbClr val="6600CC"/>
    <a:srgbClr val="1950FF"/>
    <a:srgbClr val="FFFFFF"/>
    <a:srgbClr val="92D050"/>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Сред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50" autoAdjust="0"/>
    <p:restoredTop sz="58171" autoAdjust="0"/>
  </p:normalViewPr>
  <p:slideViewPr>
    <p:cSldViewPr>
      <p:cViewPr varScale="1">
        <p:scale>
          <a:sx n="43" d="100"/>
          <a:sy n="43" d="100"/>
        </p:scale>
        <p:origin x="2304" y="30"/>
      </p:cViewPr>
      <p:guideLst>
        <p:guide orient="horz" pos="164"/>
        <p:guide orient="horz" pos="754"/>
        <p:guide orient="horz" pos="3748"/>
        <p:guide orient="horz" pos="3566"/>
        <p:guide orient="horz" pos="572"/>
        <p:guide pos="3120"/>
        <p:guide pos="535"/>
        <p:guide pos="1079"/>
        <p:guide pos="6114"/>
        <p:guide pos="172"/>
        <p:guide pos="308"/>
        <p:guide pos="3211"/>
        <p:guide pos="3029"/>
      </p:guideLst>
    </p:cSldViewPr>
  </p:slideViewPr>
  <p:outlineViewPr>
    <p:cViewPr>
      <p:scale>
        <a:sx n="33" d="100"/>
        <a:sy n="33" d="100"/>
      </p:scale>
      <p:origin x="0" y="0"/>
    </p:cViewPr>
  </p:outlineViewPr>
  <p:notesTextViewPr>
    <p:cViewPr>
      <p:scale>
        <a:sx n="1" d="1"/>
        <a:sy n="1" d="1"/>
      </p:scale>
      <p:origin x="0" y="0"/>
    </p:cViewPr>
  </p:notesTextViewPr>
  <p:sorterViewPr>
    <p:cViewPr>
      <p:scale>
        <a:sx n="71" d="100"/>
        <a:sy n="71" d="100"/>
      </p:scale>
      <p:origin x="0" y="0"/>
    </p:cViewPr>
  </p:sorterViewPr>
  <p:notesViewPr>
    <p:cSldViewPr showGuides="1">
      <p:cViewPr varScale="1">
        <p:scale>
          <a:sx n="80" d="100"/>
          <a:sy n="80" d="100"/>
        </p:scale>
        <p:origin x="-197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67C4F5-FC7E-4889-A907-EC452E12D8A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BF5A4BB6-10E8-4837-912E-7B73F0CB91AA}">
      <dgm:prSet custT="1"/>
      <dgm:spPr>
        <a:solidFill>
          <a:schemeClr val="bg1">
            <a:lumMod val="95000"/>
          </a:schemeClr>
        </a:solidFill>
      </dgm:spPr>
      <dgm:t>
        <a:bodyPr/>
        <a:lstStyle/>
        <a:p>
          <a:pPr algn="ctr">
            <a:lnSpc>
              <a:spcPct val="100000"/>
            </a:lnSpc>
            <a:spcAft>
              <a:spcPts val="0"/>
            </a:spcAft>
          </a:pPr>
          <a:r>
            <a:rPr lang="ru-RU" sz="2000" b="1" dirty="0" smtClean="0">
              <a:solidFill>
                <a:schemeClr val="tx1"/>
              </a:solidFill>
            </a:rPr>
            <a:t>Совершенствование нормативной правовой базы обязательного подтверждения соответствия</a:t>
          </a:r>
          <a:r>
            <a:rPr lang="en-US" sz="2000" b="1" dirty="0" smtClean="0">
              <a:solidFill>
                <a:schemeClr val="tx1"/>
              </a:solidFill>
            </a:rPr>
            <a:t> </a:t>
          </a:r>
          <a:endParaRPr lang="ru-RU" sz="2000" b="1" dirty="0" smtClean="0">
            <a:solidFill>
              <a:schemeClr val="tx1"/>
            </a:solidFill>
          </a:endParaRPr>
        </a:p>
        <a:p>
          <a:pPr algn="ctr">
            <a:lnSpc>
              <a:spcPct val="100000"/>
            </a:lnSpc>
            <a:spcAft>
              <a:spcPts val="0"/>
            </a:spcAft>
          </a:pPr>
          <a:r>
            <a:rPr lang="ru-RU" sz="2000" b="1" dirty="0" smtClean="0">
              <a:solidFill>
                <a:schemeClr val="tx1"/>
              </a:solidFill>
            </a:rPr>
            <a:t>средств связи</a:t>
          </a:r>
          <a:endParaRPr lang="en-US" sz="2000" b="1" dirty="0" smtClean="0">
            <a:solidFill>
              <a:schemeClr val="tx1"/>
            </a:solidFill>
          </a:endParaRPr>
        </a:p>
        <a:p>
          <a:pPr algn="ctr">
            <a:lnSpc>
              <a:spcPct val="100000"/>
            </a:lnSpc>
            <a:spcAft>
              <a:spcPts val="0"/>
            </a:spcAft>
          </a:pPr>
          <a:r>
            <a:rPr lang="ru-RU" sz="2000" b="1" dirty="0" smtClean="0">
              <a:solidFill>
                <a:schemeClr val="tx1"/>
              </a:solidFill>
            </a:rPr>
            <a:t>Итоги работы и планы на перспективу</a:t>
          </a:r>
        </a:p>
        <a:p>
          <a:pPr algn="ctr">
            <a:lnSpc>
              <a:spcPct val="100000"/>
            </a:lnSpc>
            <a:spcAft>
              <a:spcPts val="0"/>
            </a:spcAft>
          </a:pPr>
          <a:endParaRPr lang="ru-RU" sz="2400" b="1" dirty="0" smtClean="0">
            <a:solidFill>
              <a:schemeClr val="tx1"/>
            </a:solidFill>
          </a:endParaRPr>
        </a:p>
        <a:p>
          <a:pPr algn="ctr">
            <a:lnSpc>
              <a:spcPct val="100000"/>
            </a:lnSpc>
            <a:spcAft>
              <a:spcPts val="0"/>
            </a:spcAft>
          </a:pPr>
          <a:r>
            <a:rPr lang="ru-RU" sz="1600" b="1" dirty="0" smtClean="0">
              <a:solidFill>
                <a:schemeClr val="tx1"/>
              </a:solidFill>
            </a:rPr>
            <a:t>2015 - 2018 годы</a:t>
          </a:r>
          <a:endParaRPr lang="ru-RU" sz="1600" b="1" dirty="0" smtClean="0">
            <a:solidFill>
              <a:schemeClr val="tx1"/>
            </a:solidFill>
            <a:latin typeface="Arial" pitchFamily="34" charset="0"/>
            <a:cs typeface="Arial" pitchFamily="34" charset="0"/>
          </a:endParaRPr>
        </a:p>
      </dgm:t>
    </dgm:pt>
    <dgm:pt modelId="{F2AAD30B-3839-4A7E-9929-D789136B5F3E}" type="parTrans" cxnId="{2DAD17CE-C98A-4F1F-B47D-EEEB1F2EA6A9}">
      <dgm:prSet/>
      <dgm:spPr/>
      <dgm:t>
        <a:bodyPr/>
        <a:lstStyle/>
        <a:p>
          <a:pPr algn="ctr"/>
          <a:endParaRPr lang="ru-RU">
            <a:solidFill>
              <a:schemeClr val="tx1"/>
            </a:solidFill>
          </a:endParaRPr>
        </a:p>
      </dgm:t>
    </dgm:pt>
    <dgm:pt modelId="{608CCFE1-A51C-443B-AAA5-06AC43B528D7}" type="sibTrans" cxnId="{2DAD17CE-C98A-4F1F-B47D-EEEB1F2EA6A9}">
      <dgm:prSet/>
      <dgm:spPr/>
      <dgm:t>
        <a:bodyPr/>
        <a:lstStyle/>
        <a:p>
          <a:pPr algn="ctr"/>
          <a:endParaRPr lang="ru-RU">
            <a:solidFill>
              <a:schemeClr val="tx1"/>
            </a:solidFill>
          </a:endParaRPr>
        </a:p>
      </dgm:t>
    </dgm:pt>
    <dgm:pt modelId="{F3C48971-D6EC-4CCC-9B7A-0D1BCBF321B9}">
      <dgm:prSet custT="1"/>
      <dgm:spPr>
        <a:solidFill>
          <a:schemeClr val="bg1">
            <a:lumMod val="95000"/>
          </a:schemeClr>
        </a:solidFill>
      </dgm:spPr>
      <dgm:t>
        <a:bodyPr/>
        <a:lstStyle/>
        <a:p>
          <a:pPr algn="r">
            <a:lnSpc>
              <a:spcPct val="100000"/>
            </a:lnSpc>
            <a:spcAft>
              <a:spcPts val="0"/>
            </a:spcAft>
          </a:pPr>
          <a:r>
            <a:rPr lang="ru-RU" sz="1600" b="0" dirty="0" smtClean="0">
              <a:solidFill>
                <a:schemeClr val="tx1"/>
              </a:solidFill>
              <a:effectLst>
                <a:outerShdw blurRad="38100" dist="38100" dir="2700000" algn="tl">
                  <a:srgbClr val="C0C0C0"/>
                </a:outerShdw>
              </a:effectLst>
              <a:latin typeface="Arial" pitchFamily="34" charset="0"/>
              <a:cs typeface="Arial" pitchFamily="34" charset="0"/>
            </a:rPr>
            <a:t>Начальник отдела Департамента регулирования радиочастот и сетей связи</a:t>
          </a:r>
          <a:r>
            <a:rPr lang="en-US" sz="1600" b="0" dirty="0" smtClean="0">
              <a:solidFill>
                <a:schemeClr val="tx1"/>
              </a:solidFill>
              <a:effectLst>
                <a:outerShdw blurRad="38100" dist="38100" dir="2700000" algn="tl">
                  <a:srgbClr val="C0C0C0"/>
                </a:outerShdw>
              </a:effectLst>
              <a:latin typeface="Arial" pitchFamily="34" charset="0"/>
              <a:cs typeface="Arial" pitchFamily="34" charset="0"/>
            </a:rPr>
            <a:t> </a:t>
          </a:r>
          <a:r>
            <a:rPr lang="ru-RU" sz="1600" b="0" dirty="0" smtClean="0">
              <a:solidFill>
                <a:schemeClr val="tx1"/>
              </a:solidFill>
              <a:effectLst>
                <a:outerShdw blurRad="38100" dist="38100" dir="2700000" algn="tl">
                  <a:srgbClr val="C0C0C0"/>
                </a:outerShdw>
              </a:effectLst>
              <a:latin typeface="Arial" pitchFamily="34" charset="0"/>
              <a:cs typeface="Arial" pitchFamily="34" charset="0"/>
            </a:rPr>
            <a:t>Министерства связи и массовых коммуникаций</a:t>
          </a:r>
          <a:r>
            <a:rPr lang="en-US" sz="1600" b="0" dirty="0" smtClean="0">
              <a:solidFill>
                <a:schemeClr val="tx1"/>
              </a:solidFill>
              <a:effectLst>
                <a:outerShdw blurRad="38100" dist="38100" dir="2700000" algn="tl">
                  <a:srgbClr val="C0C0C0"/>
                </a:outerShdw>
              </a:effectLst>
              <a:latin typeface="Arial" pitchFamily="34" charset="0"/>
              <a:cs typeface="Arial" pitchFamily="34" charset="0"/>
            </a:rPr>
            <a:t> </a:t>
          </a:r>
          <a:r>
            <a:rPr lang="ru-RU" sz="1600" b="0" dirty="0" smtClean="0">
              <a:solidFill>
                <a:schemeClr val="tx1"/>
              </a:solidFill>
              <a:effectLst>
                <a:outerShdw blurRad="38100" dist="38100" dir="2700000" algn="tl">
                  <a:srgbClr val="C0C0C0"/>
                </a:outerShdw>
              </a:effectLst>
              <a:latin typeface="Arial" pitchFamily="34" charset="0"/>
              <a:cs typeface="Arial" pitchFamily="34" charset="0"/>
            </a:rPr>
            <a:t>Российской Федерации</a:t>
          </a:r>
          <a:r>
            <a:rPr lang="en-US" sz="1600" b="0" dirty="0" smtClean="0">
              <a:solidFill>
                <a:schemeClr val="tx1"/>
              </a:solidFill>
              <a:effectLst>
                <a:outerShdw blurRad="38100" dist="38100" dir="2700000" algn="tl">
                  <a:srgbClr val="C0C0C0"/>
                </a:outerShdw>
              </a:effectLst>
              <a:latin typeface="Arial" pitchFamily="34" charset="0"/>
              <a:cs typeface="Arial" pitchFamily="34" charset="0"/>
            </a:rPr>
            <a:t> </a:t>
          </a:r>
        </a:p>
        <a:p>
          <a:pPr algn="r">
            <a:lnSpc>
              <a:spcPct val="100000"/>
            </a:lnSpc>
            <a:spcAft>
              <a:spcPts val="0"/>
            </a:spcAft>
          </a:pPr>
          <a:r>
            <a:rPr lang="ru-RU" sz="1600" b="1" dirty="0" smtClean="0">
              <a:solidFill>
                <a:schemeClr val="tx1"/>
              </a:solidFill>
              <a:effectLst>
                <a:outerShdw blurRad="38100" dist="38100" dir="2700000" algn="tl">
                  <a:srgbClr val="C0C0C0"/>
                </a:outerShdw>
              </a:effectLst>
              <a:latin typeface="Arial" pitchFamily="34" charset="0"/>
              <a:cs typeface="Arial" pitchFamily="34" charset="0"/>
            </a:rPr>
            <a:t>М.Л. Хазов</a:t>
          </a:r>
          <a:endParaRPr lang="ru-RU" sz="1600" b="0" dirty="0" smtClean="0">
            <a:solidFill>
              <a:schemeClr val="tx1"/>
            </a:solidFill>
            <a:effectLst>
              <a:outerShdw blurRad="38100" dist="38100" dir="2700000" algn="tl">
                <a:srgbClr val="C0C0C0"/>
              </a:outerShdw>
            </a:effectLst>
            <a:latin typeface="Arial" pitchFamily="34" charset="0"/>
            <a:cs typeface="Arial" pitchFamily="34" charset="0"/>
          </a:endParaRPr>
        </a:p>
      </dgm:t>
    </dgm:pt>
    <dgm:pt modelId="{7949F9F7-0150-4655-A87E-A8F01724F8A9}" type="parTrans" cxnId="{FF10B65D-4A50-4272-9494-55D410148217}">
      <dgm:prSet/>
      <dgm:spPr/>
      <dgm:t>
        <a:bodyPr/>
        <a:lstStyle/>
        <a:p>
          <a:pPr algn="ctr"/>
          <a:endParaRPr lang="ru-RU">
            <a:solidFill>
              <a:schemeClr val="tx1"/>
            </a:solidFill>
          </a:endParaRPr>
        </a:p>
      </dgm:t>
    </dgm:pt>
    <dgm:pt modelId="{6DF28D24-A07B-49CF-8499-24AF4A12901F}" type="sibTrans" cxnId="{FF10B65D-4A50-4272-9494-55D410148217}">
      <dgm:prSet/>
      <dgm:spPr/>
      <dgm:t>
        <a:bodyPr/>
        <a:lstStyle/>
        <a:p>
          <a:pPr algn="ctr"/>
          <a:endParaRPr lang="ru-RU">
            <a:solidFill>
              <a:schemeClr val="tx1"/>
            </a:solidFill>
          </a:endParaRPr>
        </a:p>
      </dgm:t>
    </dgm:pt>
    <dgm:pt modelId="{D404697C-01D1-4615-AF96-8A3BE8D66BE5}" type="pres">
      <dgm:prSet presAssocID="{5467C4F5-FC7E-4889-A907-EC452E12D8A2}" presName="linear" presStyleCnt="0">
        <dgm:presLayoutVars>
          <dgm:animLvl val="lvl"/>
          <dgm:resizeHandles val="exact"/>
        </dgm:presLayoutVars>
      </dgm:prSet>
      <dgm:spPr/>
      <dgm:t>
        <a:bodyPr/>
        <a:lstStyle/>
        <a:p>
          <a:endParaRPr lang="ru-RU"/>
        </a:p>
      </dgm:t>
    </dgm:pt>
    <dgm:pt modelId="{57F0A18E-49EE-4537-B737-69A41792F3B0}" type="pres">
      <dgm:prSet presAssocID="{BF5A4BB6-10E8-4837-912E-7B73F0CB91AA}" presName="parentText" presStyleLbl="node1" presStyleIdx="0" presStyleCnt="2" custScaleX="97111" custScaleY="126487" custLinFactNeighborX="-391" custLinFactNeighborY="7759">
        <dgm:presLayoutVars>
          <dgm:chMax val="0"/>
          <dgm:bulletEnabled val="1"/>
        </dgm:presLayoutVars>
      </dgm:prSet>
      <dgm:spPr>
        <a:prstGeom prst="rect">
          <a:avLst/>
        </a:prstGeom>
      </dgm:spPr>
      <dgm:t>
        <a:bodyPr/>
        <a:lstStyle/>
        <a:p>
          <a:endParaRPr lang="ru-RU"/>
        </a:p>
      </dgm:t>
    </dgm:pt>
    <dgm:pt modelId="{55552A96-FAFE-498B-B1C0-7175BD1D33A8}" type="pres">
      <dgm:prSet presAssocID="{608CCFE1-A51C-443B-AAA5-06AC43B528D7}" presName="spacer" presStyleCnt="0"/>
      <dgm:spPr/>
    </dgm:pt>
    <dgm:pt modelId="{87930D93-4EF7-451A-8FFF-49D60732E46C}" type="pres">
      <dgm:prSet presAssocID="{F3C48971-D6EC-4CCC-9B7A-0D1BCBF321B9}" presName="parentText" presStyleLbl="node1" presStyleIdx="1" presStyleCnt="2" custScaleX="97111" custScaleY="48397" custLinFactNeighborX="-391" custLinFactNeighborY="7759">
        <dgm:presLayoutVars>
          <dgm:chMax val="0"/>
          <dgm:bulletEnabled val="1"/>
        </dgm:presLayoutVars>
      </dgm:prSet>
      <dgm:spPr>
        <a:prstGeom prst="rect">
          <a:avLst/>
        </a:prstGeom>
      </dgm:spPr>
      <dgm:t>
        <a:bodyPr/>
        <a:lstStyle/>
        <a:p>
          <a:endParaRPr lang="ru-RU"/>
        </a:p>
      </dgm:t>
    </dgm:pt>
  </dgm:ptLst>
  <dgm:cxnLst>
    <dgm:cxn modelId="{1A1A92B9-D411-4839-B980-380B36CF4FA8}" type="presOf" srcId="{5467C4F5-FC7E-4889-A907-EC452E12D8A2}" destId="{D404697C-01D1-4615-AF96-8A3BE8D66BE5}" srcOrd="0" destOrd="0" presId="urn:microsoft.com/office/officeart/2005/8/layout/vList2"/>
    <dgm:cxn modelId="{FF10B65D-4A50-4272-9494-55D410148217}" srcId="{5467C4F5-FC7E-4889-A907-EC452E12D8A2}" destId="{F3C48971-D6EC-4CCC-9B7A-0D1BCBF321B9}" srcOrd="1" destOrd="0" parTransId="{7949F9F7-0150-4655-A87E-A8F01724F8A9}" sibTransId="{6DF28D24-A07B-49CF-8499-24AF4A12901F}"/>
    <dgm:cxn modelId="{2DAD17CE-C98A-4F1F-B47D-EEEB1F2EA6A9}" srcId="{5467C4F5-FC7E-4889-A907-EC452E12D8A2}" destId="{BF5A4BB6-10E8-4837-912E-7B73F0CB91AA}" srcOrd="0" destOrd="0" parTransId="{F2AAD30B-3839-4A7E-9929-D789136B5F3E}" sibTransId="{608CCFE1-A51C-443B-AAA5-06AC43B528D7}"/>
    <dgm:cxn modelId="{735872EF-2093-445C-B5A1-084A2F5ADBA0}" type="presOf" srcId="{F3C48971-D6EC-4CCC-9B7A-0D1BCBF321B9}" destId="{87930D93-4EF7-451A-8FFF-49D60732E46C}" srcOrd="0" destOrd="0" presId="urn:microsoft.com/office/officeart/2005/8/layout/vList2"/>
    <dgm:cxn modelId="{82568218-7F74-4D69-BB3E-0EECCBEC1FE8}" type="presOf" srcId="{BF5A4BB6-10E8-4837-912E-7B73F0CB91AA}" destId="{57F0A18E-49EE-4537-B737-69A41792F3B0}" srcOrd="0" destOrd="0" presId="urn:microsoft.com/office/officeart/2005/8/layout/vList2"/>
    <dgm:cxn modelId="{8566B8CA-32B6-4A08-A274-EBE809BDB321}" type="presParOf" srcId="{D404697C-01D1-4615-AF96-8A3BE8D66BE5}" destId="{57F0A18E-49EE-4537-B737-69A41792F3B0}" srcOrd="0" destOrd="0" presId="urn:microsoft.com/office/officeart/2005/8/layout/vList2"/>
    <dgm:cxn modelId="{F6B4EB2E-8B3C-4AFD-9BAB-6E47813F872F}" type="presParOf" srcId="{D404697C-01D1-4615-AF96-8A3BE8D66BE5}" destId="{55552A96-FAFE-498B-B1C0-7175BD1D33A8}" srcOrd="1" destOrd="0" presId="urn:microsoft.com/office/officeart/2005/8/layout/vList2"/>
    <dgm:cxn modelId="{87E92AB5-C7A6-4259-BCB1-4E29F014D740}" type="presParOf" srcId="{D404697C-01D1-4615-AF96-8A3BE8D66BE5}" destId="{87930D93-4EF7-451A-8FFF-49D60732E46C}"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F0A18E-49EE-4537-B737-69A41792F3B0}">
      <dsp:nvSpPr>
        <dsp:cNvPr id="0" name=""/>
        <dsp:cNvSpPr/>
      </dsp:nvSpPr>
      <dsp:spPr>
        <a:xfrm>
          <a:off x="68110" y="494534"/>
          <a:ext cx="6278389" cy="2557263"/>
        </a:xfrm>
        <a:prstGeom prst="rect">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ru-RU" sz="2000" b="1" kern="1200" dirty="0" smtClean="0">
              <a:solidFill>
                <a:schemeClr val="tx1"/>
              </a:solidFill>
            </a:rPr>
            <a:t>Совершенствование нормативной правовой базы обязательного подтверждения соответствия</a:t>
          </a:r>
          <a:r>
            <a:rPr lang="en-US" sz="2000" b="1" kern="1200" dirty="0" smtClean="0">
              <a:solidFill>
                <a:schemeClr val="tx1"/>
              </a:solidFill>
            </a:rPr>
            <a:t> </a:t>
          </a:r>
          <a:endParaRPr lang="ru-RU" sz="2000" b="1" kern="1200" dirty="0" smtClean="0">
            <a:solidFill>
              <a:schemeClr val="tx1"/>
            </a:solidFill>
          </a:endParaRPr>
        </a:p>
        <a:p>
          <a:pPr lvl="0" algn="ctr" defTabSz="889000">
            <a:lnSpc>
              <a:spcPct val="100000"/>
            </a:lnSpc>
            <a:spcBef>
              <a:spcPct val="0"/>
            </a:spcBef>
            <a:spcAft>
              <a:spcPts val="0"/>
            </a:spcAft>
          </a:pPr>
          <a:r>
            <a:rPr lang="ru-RU" sz="2000" b="1" kern="1200" dirty="0" smtClean="0">
              <a:solidFill>
                <a:schemeClr val="tx1"/>
              </a:solidFill>
            </a:rPr>
            <a:t>средств связи</a:t>
          </a:r>
          <a:endParaRPr lang="en-US" sz="2000" b="1" kern="1200" dirty="0" smtClean="0">
            <a:solidFill>
              <a:schemeClr val="tx1"/>
            </a:solidFill>
          </a:endParaRPr>
        </a:p>
        <a:p>
          <a:pPr lvl="0" algn="ctr" defTabSz="889000">
            <a:lnSpc>
              <a:spcPct val="100000"/>
            </a:lnSpc>
            <a:spcBef>
              <a:spcPct val="0"/>
            </a:spcBef>
            <a:spcAft>
              <a:spcPts val="0"/>
            </a:spcAft>
          </a:pPr>
          <a:r>
            <a:rPr lang="ru-RU" sz="2000" b="1" kern="1200" dirty="0" smtClean="0">
              <a:solidFill>
                <a:schemeClr val="tx1"/>
              </a:solidFill>
            </a:rPr>
            <a:t>Итоги работы и планы на перспективу</a:t>
          </a:r>
        </a:p>
        <a:p>
          <a:pPr lvl="0" algn="ctr" defTabSz="889000">
            <a:lnSpc>
              <a:spcPct val="100000"/>
            </a:lnSpc>
            <a:spcBef>
              <a:spcPct val="0"/>
            </a:spcBef>
            <a:spcAft>
              <a:spcPts val="0"/>
            </a:spcAft>
          </a:pPr>
          <a:endParaRPr lang="ru-RU" sz="2400" b="1" kern="1200" dirty="0" smtClean="0">
            <a:solidFill>
              <a:schemeClr val="tx1"/>
            </a:solidFill>
          </a:endParaRPr>
        </a:p>
        <a:p>
          <a:pPr lvl="0" algn="ctr" defTabSz="889000">
            <a:lnSpc>
              <a:spcPct val="100000"/>
            </a:lnSpc>
            <a:spcBef>
              <a:spcPct val="0"/>
            </a:spcBef>
            <a:spcAft>
              <a:spcPts val="0"/>
            </a:spcAft>
          </a:pPr>
          <a:r>
            <a:rPr lang="ru-RU" sz="1600" b="1" kern="1200" dirty="0" smtClean="0">
              <a:solidFill>
                <a:schemeClr val="tx1"/>
              </a:solidFill>
            </a:rPr>
            <a:t>2015 - 2018 годы</a:t>
          </a:r>
          <a:endParaRPr lang="ru-RU" sz="1600" b="1" kern="1200" dirty="0" smtClean="0">
            <a:solidFill>
              <a:schemeClr val="tx1"/>
            </a:solidFill>
            <a:latin typeface="Arial" pitchFamily="34" charset="0"/>
            <a:cs typeface="Arial" pitchFamily="34" charset="0"/>
          </a:endParaRPr>
        </a:p>
      </dsp:txBody>
      <dsp:txXfrm>
        <a:off x="68110" y="494534"/>
        <a:ext cx="6278389" cy="2557263"/>
      </dsp:txXfrm>
    </dsp:sp>
    <dsp:sp modelId="{87930D93-4EF7-451A-8FFF-49D60732E46C}">
      <dsp:nvSpPr>
        <dsp:cNvPr id="0" name=""/>
        <dsp:cNvSpPr/>
      </dsp:nvSpPr>
      <dsp:spPr>
        <a:xfrm>
          <a:off x="68110" y="3236117"/>
          <a:ext cx="6278389" cy="978471"/>
        </a:xfrm>
        <a:prstGeom prst="rect">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r" defTabSz="711200">
            <a:lnSpc>
              <a:spcPct val="100000"/>
            </a:lnSpc>
            <a:spcBef>
              <a:spcPct val="0"/>
            </a:spcBef>
            <a:spcAft>
              <a:spcPts val="0"/>
            </a:spcAft>
          </a:pPr>
          <a:r>
            <a:rPr lang="ru-RU" sz="1600" b="0" kern="1200" dirty="0" smtClean="0">
              <a:solidFill>
                <a:schemeClr val="tx1"/>
              </a:solidFill>
              <a:effectLst>
                <a:outerShdw blurRad="38100" dist="38100" dir="2700000" algn="tl">
                  <a:srgbClr val="C0C0C0"/>
                </a:outerShdw>
              </a:effectLst>
              <a:latin typeface="Arial" pitchFamily="34" charset="0"/>
              <a:cs typeface="Arial" pitchFamily="34" charset="0"/>
            </a:rPr>
            <a:t>Начальник отдела Департамента регулирования радиочастот и сетей связи</a:t>
          </a:r>
          <a:r>
            <a:rPr lang="en-US" sz="1600" b="0" kern="1200" dirty="0" smtClean="0">
              <a:solidFill>
                <a:schemeClr val="tx1"/>
              </a:solidFill>
              <a:effectLst>
                <a:outerShdw blurRad="38100" dist="38100" dir="2700000" algn="tl">
                  <a:srgbClr val="C0C0C0"/>
                </a:outerShdw>
              </a:effectLst>
              <a:latin typeface="Arial" pitchFamily="34" charset="0"/>
              <a:cs typeface="Arial" pitchFamily="34" charset="0"/>
            </a:rPr>
            <a:t> </a:t>
          </a:r>
          <a:r>
            <a:rPr lang="ru-RU" sz="1600" b="0" kern="1200" dirty="0" smtClean="0">
              <a:solidFill>
                <a:schemeClr val="tx1"/>
              </a:solidFill>
              <a:effectLst>
                <a:outerShdw blurRad="38100" dist="38100" dir="2700000" algn="tl">
                  <a:srgbClr val="C0C0C0"/>
                </a:outerShdw>
              </a:effectLst>
              <a:latin typeface="Arial" pitchFamily="34" charset="0"/>
              <a:cs typeface="Arial" pitchFamily="34" charset="0"/>
            </a:rPr>
            <a:t>Министерства связи и массовых коммуникаций</a:t>
          </a:r>
          <a:r>
            <a:rPr lang="en-US" sz="1600" b="0" kern="1200" dirty="0" smtClean="0">
              <a:solidFill>
                <a:schemeClr val="tx1"/>
              </a:solidFill>
              <a:effectLst>
                <a:outerShdw blurRad="38100" dist="38100" dir="2700000" algn="tl">
                  <a:srgbClr val="C0C0C0"/>
                </a:outerShdw>
              </a:effectLst>
              <a:latin typeface="Arial" pitchFamily="34" charset="0"/>
              <a:cs typeface="Arial" pitchFamily="34" charset="0"/>
            </a:rPr>
            <a:t> </a:t>
          </a:r>
          <a:r>
            <a:rPr lang="ru-RU" sz="1600" b="0" kern="1200" dirty="0" smtClean="0">
              <a:solidFill>
                <a:schemeClr val="tx1"/>
              </a:solidFill>
              <a:effectLst>
                <a:outerShdw blurRad="38100" dist="38100" dir="2700000" algn="tl">
                  <a:srgbClr val="C0C0C0"/>
                </a:outerShdw>
              </a:effectLst>
              <a:latin typeface="Arial" pitchFamily="34" charset="0"/>
              <a:cs typeface="Arial" pitchFamily="34" charset="0"/>
            </a:rPr>
            <a:t>Российской Федерации</a:t>
          </a:r>
          <a:r>
            <a:rPr lang="en-US" sz="1600" b="0" kern="1200" dirty="0" smtClean="0">
              <a:solidFill>
                <a:schemeClr val="tx1"/>
              </a:solidFill>
              <a:effectLst>
                <a:outerShdw blurRad="38100" dist="38100" dir="2700000" algn="tl">
                  <a:srgbClr val="C0C0C0"/>
                </a:outerShdw>
              </a:effectLst>
              <a:latin typeface="Arial" pitchFamily="34" charset="0"/>
              <a:cs typeface="Arial" pitchFamily="34" charset="0"/>
            </a:rPr>
            <a:t> </a:t>
          </a:r>
        </a:p>
        <a:p>
          <a:pPr lvl="0" algn="r" defTabSz="711200">
            <a:lnSpc>
              <a:spcPct val="100000"/>
            </a:lnSpc>
            <a:spcBef>
              <a:spcPct val="0"/>
            </a:spcBef>
            <a:spcAft>
              <a:spcPts val="0"/>
            </a:spcAft>
          </a:pPr>
          <a:r>
            <a:rPr lang="ru-RU" sz="1600" b="1" kern="1200" dirty="0" smtClean="0">
              <a:solidFill>
                <a:schemeClr val="tx1"/>
              </a:solidFill>
              <a:effectLst>
                <a:outerShdw blurRad="38100" dist="38100" dir="2700000" algn="tl">
                  <a:srgbClr val="C0C0C0"/>
                </a:outerShdw>
              </a:effectLst>
              <a:latin typeface="Arial" pitchFamily="34" charset="0"/>
              <a:cs typeface="Arial" pitchFamily="34" charset="0"/>
            </a:rPr>
            <a:t>М.Л. Хазов</a:t>
          </a:r>
          <a:endParaRPr lang="ru-RU" sz="1600" b="0" kern="1200" dirty="0" smtClean="0">
            <a:solidFill>
              <a:schemeClr val="tx1"/>
            </a:solidFill>
            <a:effectLst>
              <a:outerShdw blurRad="38100" dist="38100" dir="2700000" algn="tl">
                <a:srgbClr val="C0C0C0"/>
              </a:outerShdw>
            </a:effectLst>
            <a:latin typeface="Arial" pitchFamily="34" charset="0"/>
            <a:cs typeface="Arial" pitchFamily="34" charset="0"/>
          </a:endParaRPr>
        </a:p>
      </dsp:txBody>
      <dsp:txXfrm>
        <a:off x="68110" y="3236117"/>
        <a:ext cx="6278389" cy="9784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BF3B47-324C-4054-8891-48B4EB256576}" type="datetimeFigureOut">
              <a:rPr lang="ru-RU" smtClean="0"/>
              <a:t>03.10.2016</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E3AA5F-DB91-4349-B04D-A17E55968996}" type="slidenum">
              <a:rPr lang="ru-RU" smtClean="0"/>
              <a:t>‹#›</a:t>
            </a:fld>
            <a:endParaRPr lang="ru-RU"/>
          </a:p>
        </p:txBody>
      </p:sp>
    </p:spTree>
    <p:extLst>
      <p:ext uri="{BB962C8B-B14F-4D97-AF65-F5344CB8AC3E}">
        <p14:creationId xmlns:p14="http://schemas.microsoft.com/office/powerpoint/2010/main" val="2831701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C1D608-C533-43EF-B75A-7DE101EFEDEE}" type="datetimeFigureOut">
              <a:rPr lang="ru-RU" smtClean="0"/>
              <a:t>03.10.2016</a:t>
            </a:fld>
            <a:endParaRPr lang="ru-RU"/>
          </a:p>
        </p:txBody>
      </p:sp>
      <p:sp>
        <p:nvSpPr>
          <p:cNvPr id="4" name="Образ слайда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06C352-E19E-450B-8BD6-3AD2B1CEB1FB}" type="slidenum">
              <a:rPr lang="ru-RU" smtClean="0"/>
              <a:t>‹#›</a:t>
            </a:fld>
            <a:endParaRPr lang="ru-RU"/>
          </a:p>
        </p:txBody>
      </p:sp>
    </p:spTree>
    <p:extLst>
      <p:ext uri="{BB962C8B-B14F-4D97-AF65-F5344CB8AC3E}">
        <p14:creationId xmlns:p14="http://schemas.microsoft.com/office/powerpoint/2010/main" val="624487457"/>
      </p:ext>
    </p:extLst>
  </p:cSld>
  <p:clrMap bg1="lt1" tx1="dk1" bg2="lt2" tx2="dk2" accent1="accent1" accent2="accent2" accent3="accent3" accent4="accent4" accent5="accent5" accent6="accent6" hlink="hlink" folHlink="folHlink"/>
  <p:notesStyle>
    <a:lvl1pPr marL="0" algn="l" defTabSz="957720" rtl="0" eaLnBrk="1" latinLnBrk="0" hangingPunct="1">
      <a:defRPr sz="1300" kern="1200">
        <a:solidFill>
          <a:schemeClr val="tx1"/>
        </a:solidFill>
        <a:latin typeface="+mn-lt"/>
        <a:ea typeface="+mn-ea"/>
        <a:cs typeface="+mn-cs"/>
      </a:defRPr>
    </a:lvl1pPr>
    <a:lvl2pPr marL="478860" algn="l" defTabSz="957720" rtl="0" eaLnBrk="1" latinLnBrk="0" hangingPunct="1">
      <a:defRPr sz="1300" kern="1200">
        <a:solidFill>
          <a:schemeClr val="tx1"/>
        </a:solidFill>
        <a:latin typeface="+mn-lt"/>
        <a:ea typeface="+mn-ea"/>
        <a:cs typeface="+mn-cs"/>
      </a:defRPr>
    </a:lvl2pPr>
    <a:lvl3pPr marL="957720" algn="l" defTabSz="957720" rtl="0" eaLnBrk="1" latinLnBrk="0" hangingPunct="1">
      <a:defRPr sz="1300" kern="1200">
        <a:solidFill>
          <a:schemeClr val="tx1"/>
        </a:solidFill>
        <a:latin typeface="+mn-lt"/>
        <a:ea typeface="+mn-ea"/>
        <a:cs typeface="+mn-cs"/>
      </a:defRPr>
    </a:lvl3pPr>
    <a:lvl4pPr marL="1436579" algn="l" defTabSz="957720" rtl="0" eaLnBrk="1" latinLnBrk="0" hangingPunct="1">
      <a:defRPr sz="1300" kern="1200">
        <a:solidFill>
          <a:schemeClr val="tx1"/>
        </a:solidFill>
        <a:latin typeface="+mn-lt"/>
        <a:ea typeface="+mn-ea"/>
        <a:cs typeface="+mn-cs"/>
      </a:defRPr>
    </a:lvl4pPr>
    <a:lvl5pPr marL="1915440" algn="l" defTabSz="957720" rtl="0" eaLnBrk="1" latinLnBrk="0" hangingPunct="1">
      <a:defRPr sz="1300" kern="1200">
        <a:solidFill>
          <a:schemeClr val="tx1"/>
        </a:solidFill>
        <a:latin typeface="+mn-lt"/>
        <a:ea typeface="+mn-ea"/>
        <a:cs typeface="+mn-cs"/>
      </a:defRPr>
    </a:lvl5pPr>
    <a:lvl6pPr marL="2394299" algn="l" defTabSz="957720" rtl="0" eaLnBrk="1" latinLnBrk="0" hangingPunct="1">
      <a:defRPr sz="1300" kern="1200">
        <a:solidFill>
          <a:schemeClr val="tx1"/>
        </a:solidFill>
        <a:latin typeface="+mn-lt"/>
        <a:ea typeface="+mn-ea"/>
        <a:cs typeface="+mn-cs"/>
      </a:defRPr>
    </a:lvl6pPr>
    <a:lvl7pPr marL="2873161" algn="l" defTabSz="957720" rtl="0" eaLnBrk="1" latinLnBrk="0" hangingPunct="1">
      <a:defRPr sz="1300" kern="1200">
        <a:solidFill>
          <a:schemeClr val="tx1"/>
        </a:solidFill>
        <a:latin typeface="+mn-lt"/>
        <a:ea typeface="+mn-ea"/>
        <a:cs typeface="+mn-cs"/>
      </a:defRPr>
    </a:lvl7pPr>
    <a:lvl8pPr marL="3352020" algn="l" defTabSz="957720" rtl="0" eaLnBrk="1" latinLnBrk="0" hangingPunct="1">
      <a:defRPr sz="1300" kern="1200">
        <a:solidFill>
          <a:schemeClr val="tx1"/>
        </a:solidFill>
        <a:latin typeface="+mn-lt"/>
        <a:ea typeface="+mn-ea"/>
        <a:cs typeface="+mn-cs"/>
      </a:defRPr>
    </a:lvl8pPr>
    <a:lvl9pPr marL="3830880" algn="l" defTabSz="95772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consultantplus://offline/ref=65CACAA3BA4BED509E8298274E40F52A89B005475D2585DC4DFFF3C2A86CEEEF232BCECA4A44EA1D28qDH"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consultantplus://offline/ref=99D3703B8D3E4A233D7E08BFEA112B1B44BF0750650C587F57348682122EB1C73B4A448845E03E47y0PAN"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consultantplus://offline/ref=99D3703B8D3E4A233D7E08BFEA112B1B44BF0750650C587F57348682122EB1C73B4A448845E03E47y0PAN"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consultantplus://offline/ref=C088702D99DEEB6D309D750E55A7BB8C289A826BE7ADDAE45B2846434C77F3B845F4DABB1B3BCBD9ZCh4N"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consultantplus://offline/ref=2DE4BE40E861678209456E9DD07CCA7940E6244C2E5B1042E414725FDD0FF57E69E476A6848F88BDSAsAN" TargetMode="External"/><Relationship Id="rId2" Type="http://schemas.openxmlformats.org/officeDocument/2006/relationships/slide" Target="../slides/slide29.xml"/><Relationship Id="rId1" Type="http://schemas.openxmlformats.org/officeDocument/2006/relationships/notesMaster" Target="../notesMasters/notesMaster1.xml"/><Relationship Id="rId5" Type="http://schemas.openxmlformats.org/officeDocument/2006/relationships/hyperlink" Target="consultantplus://offline/ref=2DE4BE40E861678209456E9DD07CCA7940E823422A5B1042E414725FDD0FF57E69E476A6848F88BDSAsCN" TargetMode="External"/><Relationship Id="rId4" Type="http://schemas.openxmlformats.org/officeDocument/2006/relationships/hyperlink" Target="consultantplus://offline/ref=2DE4BE40E861678209456E9DD07CCA7940E823422A5B1042E414725FDD0FF57E69E476A6848F88BDSAsBN"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52500" y="685800"/>
            <a:ext cx="4953000" cy="3429000"/>
          </a:xfrm>
        </p:spPr>
      </p:sp>
      <p:sp>
        <p:nvSpPr>
          <p:cNvPr id="3" name="Заметки 2"/>
          <p:cNvSpPr>
            <a:spLocks noGrp="1"/>
          </p:cNvSpPr>
          <p:nvPr>
            <p:ph type="body" idx="1"/>
          </p:nvPr>
        </p:nvSpPr>
        <p:spPr/>
        <p:txBody>
          <a:bodyPr/>
          <a:lstStyle/>
          <a:p>
            <a:r>
              <a:rPr lang="ru-RU" dirty="0" smtClean="0"/>
              <a:t>НОРМАТИВНЫЕ ПРАВОВЫЕ АКТЫ </a:t>
            </a:r>
          </a:p>
          <a:p>
            <a:r>
              <a:rPr lang="ru-RU" dirty="0" smtClean="0"/>
              <a:t>В СФЕРЕ ПРИМЕНЕНИЯ </a:t>
            </a:r>
          </a:p>
          <a:p>
            <a:r>
              <a:rPr lang="ru-RU" dirty="0" smtClean="0"/>
              <a:t>СРЕДСТВ СВЯЗИ, </a:t>
            </a:r>
          </a:p>
          <a:p>
            <a:r>
              <a:rPr lang="ru-RU" dirty="0" smtClean="0"/>
              <a:t>СОДЕРЖАЩИЕ ТРЕБОВАНИЯ, </a:t>
            </a:r>
          </a:p>
          <a:p>
            <a:r>
              <a:rPr lang="ru-RU" dirty="0" smtClean="0"/>
              <a:t>НЕОБХОДИМЫЕ ДЛЯ РЕАЛИЗАЦИИ</a:t>
            </a:r>
            <a:r>
              <a:rPr lang="ru-RU" baseline="0" dirty="0" smtClean="0"/>
              <a:t> РАЗЛИЧНЫХ ТЕХНОЛОГИЙ</a:t>
            </a:r>
            <a:endParaRPr lang="ru-RU" dirty="0" smtClean="0"/>
          </a:p>
        </p:txBody>
      </p:sp>
      <p:sp>
        <p:nvSpPr>
          <p:cNvPr id="4" name="Номер слайда 3"/>
          <p:cNvSpPr>
            <a:spLocks noGrp="1"/>
          </p:cNvSpPr>
          <p:nvPr>
            <p:ph type="sldNum" sz="quarter" idx="10"/>
          </p:nvPr>
        </p:nvSpPr>
        <p:spPr/>
        <p:txBody>
          <a:bodyPr/>
          <a:lstStyle/>
          <a:p>
            <a:fld id="{AD06C352-E19E-450B-8BD6-3AD2B1CEB1FB}" type="slidenum">
              <a:rPr lang="ru-RU" smtClean="0"/>
              <a:t>1</a:t>
            </a:fld>
            <a:endParaRPr lang="ru-RU"/>
          </a:p>
        </p:txBody>
      </p:sp>
    </p:spTree>
    <p:extLst>
      <p:ext uri="{BB962C8B-B14F-4D97-AF65-F5344CB8AC3E}">
        <p14:creationId xmlns:p14="http://schemas.microsoft.com/office/powerpoint/2010/main" val="1656998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kern="1200" dirty="0" smtClean="0">
                <a:solidFill>
                  <a:schemeClr val="tx1"/>
                </a:solidFill>
                <a:effectLst/>
                <a:latin typeface="+mn-lt"/>
                <a:ea typeface="+mn-ea"/>
                <a:cs typeface="+mn-cs"/>
              </a:rPr>
              <a:t>Для ускорения развития инфраструктуры связи и внедрения современных технологий </a:t>
            </a:r>
            <a:r>
              <a:rPr lang="ru-RU" sz="1300" kern="1200" dirty="0" err="1" smtClean="0">
                <a:solidFill>
                  <a:schemeClr val="tx1"/>
                </a:solidFill>
                <a:effectLst/>
                <a:latin typeface="+mn-lt"/>
                <a:ea typeface="+mn-ea"/>
                <a:cs typeface="+mn-cs"/>
              </a:rPr>
              <a:t>Минкомсвязь</a:t>
            </a:r>
            <a:r>
              <a:rPr lang="ru-RU" sz="1300" kern="1200" dirty="0" smtClean="0">
                <a:solidFill>
                  <a:schemeClr val="tx1"/>
                </a:solidFill>
                <a:effectLst/>
                <a:latin typeface="+mn-lt"/>
                <a:ea typeface="+mn-ea"/>
                <a:cs typeface="+mn-cs"/>
              </a:rPr>
              <a:t> России приняла ряд нормативно-правовых актов по правилам применения средств связи, что обеспечивает возможность их использования на единой̆ сети электросвязи РФ без нарушения ее целостности, устойчивости функционирования и безопасности. </a:t>
            </a:r>
            <a:endParaRPr lang="ru-RU" dirty="0" smtClean="0"/>
          </a:p>
          <a:p>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Статья 12. Единая сеть электросвязи Российской Федерации</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Статья 27. Федеральный государственный надзор в области связи</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Статья 41. Подтверждение соответствия средств связи и услуг связи</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Статья 43. Декларирование соответствия и регистрация деклараций о соответствии</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b="0" i="0" u="none" strike="noStrike" kern="1200" baseline="0" dirty="0" smtClean="0">
              <a:solidFill>
                <a:schemeClr val="tx1"/>
              </a:solidFill>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Статья 46. Обязанности операторов связи</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руководствоваться при проектировании, построении, реконструкции, вводе в эксплуатацию и эксплуатации сетей связи нормативными правовыми актами федерального органа исполнительной власти в области связи, </a:t>
            </a:r>
            <a:r>
              <a:rPr lang="ru-RU" sz="1300" b="1" i="0" u="none" strike="noStrike" kern="1200" baseline="0" dirty="0" smtClean="0">
                <a:solidFill>
                  <a:schemeClr val="tx1"/>
                </a:solidFill>
                <a:latin typeface="+mn-lt"/>
                <a:ea typeface="+mn-ea"/>
                <a:cs typeface="+mn-cs"/>
              </a:rPr>
              <a:t>осуществлять построение сетей связи с учетом требований обеспечения устойчивости и безопасности их функционирования</a:t>
            </a:r>
            <a:r>
              <a:rPr lang="ru-RU" sz="1300" b="0" i="0" u="none" strike="noStrike" kern="1200" baseline="0" dirty="0" smtClean="0">
                <a:solidFill>
                  <a:schemeClr val="tx1"/>
                </a:solidFill>
                <a:latin typeface="+mn-lt"/>
                <a:ea typeface="+mn-ea"/>
                <a:cs typeface="+mn-cs"/>
              </a:rPr>
              <a:t>, а также требований, предусмотренных </a:t>
            </a:r>
            <a:r>
              <a:rPr lang="ru-RU" sz="1300" b="0" i="0" u="none" strike="noStrike" kern="1200" baseline="0" dirty="0" smtClean="0">
                <a:solidFill>
                  <a:schemeClr val="tx1"/>
                </a:solidFill>
                <a:latin typeface="+mn-lt"/>
                <a:ea typeface="+mn-ea"/>
                <a:cs typeface="+mn-cs"/>
                <a:hlinkClick r:id="rId3"/>
              </a:rPr>
              <a:t>пунктом 2 статьи 64 настоящего Федерального закона. Связанные с этим расходы, а также расходы на создание и эксплуатацию систем управления своих сетей связи и их взаимодействие с единой сетью электросвязи Российской Федерации несут операторы связи;</a:t>
            </a:r>
          </a:p>
          <a:p>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Статья 64. Обязанности операторов связи и ограничение прав пользователей услугами связи при проведении оперативно-розыскных мероприятий, мероприятий по обеспечению безопасности Российской Федерации и осуществлении следственных действий</a:t>
            </a:r>
          </a:p>
          <a:p>
            <a:r>
              <a:rPr lang="ru-RU" sz="1300" b="0" i="0" u="none" strike="noStrike" kern="1200" baseline="0" dirty="0" smtClean="0">
                <a:solidFill>
                  <a:schemeClr val="tx1"/>
                </a:solidFill>
                <a:latin typeface="+mn-lt"/>
                <a:ea typeface="+mn-ea"/>
                <a:cs typeface="+mn-cs"/>
              </a:rPr>
              <a:t>2. Операторы связи обязаны обеспечивать реализацию установленных федеральным органом исполнительной власти в области связи по согласованию с уполномоченными государственными органами, осуществляющими оперативно-розыскную деятельность или обеспечение безопасности Российской Федерации, требований к сетям и средствам связи для проведения этими органами в случаях, установленных федеральными законами, мероприятий в целях реализации возложенных на них задач, а также принимать меры по недопущению раскрытия организационных и тактических приемов проведения указанных мероприятий.</a:t>
            </a:r>
          </a:p>
          <a:p>
            <a:endParaRPr lang="ru-RU" dirty="0"/>
          </a:p>
        </p:txBody>
      </p:sp>
      <p:sp>
        <p:nvSpPr>
          <p:cNvPr id="4" name="Номер слайда 3"/>
          <p:cNvSpPr>
            <a:spLocks noGrp="1"/>
          </p:cNvSpPr>
          <p:nvPr>
            <p:ph type="sldNum" sz="quarter" idx="10"/>
          </p:nvPr>
        </p:nvSpPr>
        <p:spPr/>
        <p:txBody>
          <a:bodyPr/>
          <a:lstStyle/>
          <a:p>
            <a:fld id="{AD06C352-E19E-450B-8BD6-3AD2B1CEB1FB}" type="slidenum">
              <a:rPr lang="ru-RU" smtClean="0"/>
              <a:t>10</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dirty="0" smtClean="0"/>
              <a:t>Основой для появления и развития 5G в России должны стать</a:t>
            </a:r>
            <a:r>
              <a:rPr lang="ru-RU" baseline="0" dirty="0" smtClean="0"/>
              <a:t> …</a:t>
            </a:r>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endParaRPr lang="ru-RU" dirty="0" smtClean="0"/>
          </a:p>
        </p:txBody>
      </p:sp>
      <p:sp>
        <p:nvSpPr>
          <p:cNvPr id="4" name="Номер слайда 3"/>
          <p:cNvSpPr>
            <a:spLocks noGrp="1"/>
          </p:cNvSpPr>
          <p:nvPr>
            <p:ph type="sldNum" sz="quarter" idx="10"/>
          </p:nvPr>
        </p:nvSpPr>
        <p:spPr/>
        <p:txBody>
          <a:bodyPr/>
          <a:lstStyle/>
          <a:p>
            <a:fld id="{AD06C352-E19E-450B-8BD6-3AD2B1CEB1FB}" type="slidenum">
              <a:rPr lang="ru-RU" smtClean="0"/>
              <a:t>11</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endParaRPr lang="ru-RU" dirty="0" smtClean="0"/>
          </a:p>
          <a:p>
            <a:r>
              <a:rPr lang="ru-RU" b="1" dirty="0" smtClean="0"/>
              <a:t>Структура и основные подходы к отраслевому</a:t>
            </a:r>
            <a:r>
              <a:rPr lang="ru-RU" b="1" baseline="0" dirty="0" smtClean="0"/>
              <a:t> регулированию в целом остаются без изменений.</a:t>
            </a:r>
            <a:endParaRPr lang="ru-RU" b="1" dirty="0" smtClean="0"/>
          </a:p>
          <a:p>
            <a:endParaRPr lang="ru-RU" dirty="0" smtClean="0"/>
          </a:p>
          <a:p>
            <a:pPr marL="0" marR="0" lvl="0" indent="0" algn="l" defTabSz="957720" rtl="0" eaLnBrk="1" fontAlgn="auto" latinLnBrk="0" hangingPunct="1">
              <a:lnSpc>
                <a:spcPct val="100000"/>
              </a:lnSpc>
              <a:spcBef>
                <a:spcPts val="0"/>
              </a:spcBef>
              <a:spcAft>
                <a:spcPts val="0"/>
              </a:spcAft>
              <a:buClrTx/>
              <a:buSzTx/>
              <a:buFontTx/>
              <a:buNone/>
              <a:tabLst/>
              <a:defRPr/>
            </a:pPr>
            <a:r>
              <a:rPr lang="ru-RU" sz="1200" b="0" dirty="0" smtClean="0">
                <a:solidFill>
                  <a:srgbClr val="4D4D4D"/>
                </a:solidFill>
                <a:ea typeface="Gill Sans" charset="0"/>
                <a:cs typeface="Gill Sans" charset="0"/>
              </a:rPr>
              <a:t>Актами Правительства Российской Федерации устанавливаются правила (требования):</a:t>
            </a:r>
          </a:p>
          <a:p>
            <a:pPr marL="285750" indent="-285750">
              <a:buFont typeface="Wingdings"/>
              <a:buChar char="Ø"/>
            </a:pPr>
            <a:r>
              <a:rPr lang="ru-RU" dirty="0" smtClean="0"/>
              <a:t>ПРИСОЕДИНЕНИЕ СЕТЕЙ ЭЛЕКТРОСВЯЗИ И ИХ ВЗАИМОДЕЙСТВИЕ (ППРФ от 28 марта 2005 г. </a:t>
            </a:r>
            <a:r>
              <a:rPr lang="ru-RU" sz="1300" b="0" i="0" u="none" strike="noStrike" kern="1200" baseline="0" dirty="0" smtClean="0">
                <a:solidFill>
                  <a:schemeClr val="tx1"/>
                </a:solidFill>
                <a:latin typeface="+mn-lt"/>
                <a:ea typeface="+mn-ea"/>
                <a:cs typeface="+mn-cs"/>
              </a:rPr>
              <a:t>N</a:t>
            </a:r>
            <a:r>
              <a:rPr lang="ru-RU" dirty="0" smtClean="0"/>
              <a:t> 161);</a:t>
            </a:r>
            <a:endParaRPr lang="en-US" dirty="0" smtClean="0"/>
          </a:p>
          <a:p>
            <a:pPr marL="285750" marR="0" indent="-285750" algn="l" defTabSz="957720" rtl="0" eaLnBrk="1" fontAlgn="auto" latinLnBrk="0" hangingPunct="1">
              <a:lnSpc>
                <a:spcPct val="100000"/>
              </a:lnSpc>
              <a:spcBef>
                <a:spcPts val="0"/>
              </a:spcBef>
              <a:spcAft>
                <a:spcPts val="0"/>
              </a:spcAft>
              <a:buClrTx/>
              <a:buSzTx/>
              <a:buFont typeface="Wingdings"/>
              <a:buChar char="Ø"/>
              <a:tabLst/>
              <a:defRPr/>
            </a:pPr>
            <a:r>
              <a:rPr lang="ru-RU" sz="1300" b="0" i="0" u="none" strike="noStrike" kern="1200" baseline="0" dirty="0" smtClean="0">
                <a:solidFill>
                  <a:schemeClr val="tx1"/>
                </a:solidFill>
                <a:latin typeface="+mn-lt"/>
                <a:ea typeface="+mn-ea"/>
                <a:cs typeface="+mn-cs"/>
              </a:rPr>
              <a:t>РЕГИСТРАЦИИ РАДИОЭЛЕКТРОННЫХ СРЕДСТВ И ВЫСОКОЧАСТОТНЫХ УСТРОЙСТВ  (ППРФ от 12 октября 2004 г. N 539 - определен Перечень радиоэлектронных средств и высокочастотных устройств, подлежащих регистрации и порядок их регистрации);</a:t>
            </a:r>
          </a:p>
          <a:p>
            <a:pPr marL="285750" marR="0" indent="-285750" algn="l" defTabSz="957720" rtl="0" eaLnBrk="1" fontAlgn="auto" latinLnBrk="0" hangingPunct="1">
              <a:lnSpc>
                <a:spcPct val="100000"/>
              </a:lnSpc>
              <a:spcBef>
                <a:spcPts val="0"/>
              </a:spcBef>
              <a:spcAft>
                <a:spcPts val="0"/>
              </a:spcAft>
              <a:buClrTx/>
              <a:buSzTx/>
              <a:buFont typeface="Wingdings"/>
              <a:buChar char="Ø"/>
              <a:tabLst/>
              <a:defRPr/>
            </a:pPr>
            <a:r>
              <a:rPr lang="ru-RU" sz="1300" b="0" i="0" u="none" strike="noStrike" kern="1200" baseline="0" dirty="0" smtClean="0">
                <a:solidFill>
                  <a:schemeClr val="tx1"/>
                </a:solidFill>
                <a:latin typeface="+mn-lt"/>
                <a:ea typeface="+mn-ea"/>
                <a:cs typeface="+mn-cs"/>
              </a:rPr>
              <a:t>РАСПРЕДЕЛЕНИЕ И ИСПОЛЬЗОВАНИЕ РЕСУРСОВ НУМЕРАЦИИ ЕДИНОЙ СЕТИ ЭЛЕКТРОСВЯЗИ РОССИЙСКОЙ ФЕДЕРАЦИИ (от 13 июля 2004 г. N 350);</a:t>
            </a:r>
          </a:p>
          <a:p>
            <a:pPr marL="285750" marR="0" indent="-285750" algn="l" defTabSz="957720" rtl="0" eaLnBrk="1" fontAlgn="auto" latinLnBrk="0" hangingPunct="1">
              <a:lnSpc>
                <a:spcPct val="100000"/>
              </a:lnSpc>
              <a:spcBef>
                <a:spcPts val="0"/>
              </a:spcBef>
              <a:spcAft>
                <a:spcPts val="0"/>
              </a:spcAft>
              <a:buClrTx/>
              <a:buSzTx/>
              <a:buFont typeface="Wingdings"/>
              <a:buChar char="Ø"/>
              <a:tabLst/>
              <a:defRPr/>
            </a:pPr>
            <a:r>
              <a:rPr lang="ru-RU" sz="1300" b="0" i="0" u="none" strike="noStrike" kern="1200" baseline="0" dirty="0" smtClean="0">
                <a:solidFill>
                  <a:schemeClr val="tx1"/>
                </a:solidFill>
                <a:latin typeface="+mn-lt"/>
                <a:ea typeface="+mn-ea"/>
                <a:cs typeface="+mn-cs"/>
              </a:rPr>
              <a:t>ЛИЦЕНЗИРОВАНИЕ ДЕЯТЕЛЬНОСТИ В ОБЛАСТИ ОКАЗАНИЯ УСЛУГ СВЯЗИ (от 18 февраля 2005 г. N 87 – определены перечни лицензионных условий осуществления деятельности в области оказания соответствующих услуг связи);</a:t>
            </a:r>
          </a:p>
          <a:p>
            <a:pPr marL="285750" marR="0" indent="-285750" algn="l" defTabSz="957720" rtl="0" eaLnBrk="1" fontAlgn="auto" latinLnBrk="0" hangingPunct="1">
              <a:lnSpc>
                <a:spcPct val="100000"/>
              </a:lnSpc>
              <a:spcBef>
                <a:spcPts val="0"/>
              </a:spcBef>
              <a:spcAft>
                <a:spcPts val="0"/>
              </a:spcAft>
              <a:buClrTx/>
              <a:buSzTx/>
              <a:buFont typeface="Wingdings"/>
              <a:buChar char="Ø"/>
              <a:tabLst/>
              <a:defRPr/>
            </a:pPr>
            <a:r>
              <a:rPr lang="ru-RU" sz="1300" b="0" i="0" u="none" strike="noStrike" kern="1200" baseline="0" dirty="0" smtClean="0">
                <a:solidFill>
                  <a:schemeClr val="tx1"/>
                </a:solidFill>
                <a:latin typeface="+mn-lt"/>
                <a:ea typeface="+mn-ea"/>
                <a:cs typeface="+mn-cs"/>
              </a:rPr>
              <a:t>ОЦЕНКА СООТВЕТСТВИЯ В ОБЛАСТИ СВЯЗИ (ППРФ от 13 апреля 2005 г. N 214- организация и проведение работ по обязательному подтверждению соответствия средств связи; ППРФ от 25 июня 2009 г. N 532 - перечень средств связи, подлежащих обязательной сертификации);</a:t>
            </a:r>
          </a:p>
          <a:p>
            <a:pPr marL="285750" marR="0" indent="-285750" algn="l" defTabSz="957720" rtl="0" eaLnBrk="1" fontAlgn="auto" latinLnBrk="0" hangingPunct="1">
              <a:lnSpc>
                <a:spcPct val="100000"/>
              </a:lnSpc>
              <a:spcBef>
                <a:spcPts val="0"/>
              </a:spcBef>
              <a:spcAft>
                <a:spcPts val="0"/>
              </a:spcAft>
              <a:buClrTx/>
              <a:buSzTx/>
              <a:buFont typeface="Wingdings"/>
              <a:buChar char="Ø"/>
              <a:tabLst/>
              <a:defRPr/>
            </a:pPr>
            <a:r>
              <a:rPr lang="ru-RU" sz="1300" b="0" i="0" u="none" strike="noStrike" kern="1200" baseline="0" dirty="0" smtClean="0">
                <a:solidFill>
                  <a:schemeClr val="tx1"/>
                </a:solidFill>
                <a:latin typeface="+mn-lt"/>
                <a:ea typeface="+mn-ea"/>
                <a:cs typeface="+mn-cs"/>
              </a:rPr>
              <a:t>ОКАЗАНИЕ УСЛУГ СВЯЗИ (ППРФ от 9 декабря 2014 г. N 1342 - правила оказания услуг телефонной связи; ППРФ от 23 января 2006 г. N 32 – правила оказания услуг связи по передаче данных)</a:t>
            </a:r>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dirty="0" smtClean="0"/>
              <a:t>***</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Требования к применяемым средствам связи, управлению ими, организационно-техническому обеспечению устойчивого функционирования сетей связи, в том числе в чрезвычайных ситуациях, защиты сетей связи от несанкционированного доступа к ним и передаваемой по ним информации, порядку ввода сетей связи в эксплуатацию устанавливаются по согласованию с федеральным органом исполнительной власти в области обеспечения безопасности.</a:t>
            </a:r>
          </a:p>
          <a:p>
            <a:endParaRPr lang="ru-RU" dirty="0" smtClean="0"/>
          </a:p>
          <a:p>
            <a:r>
              <a:rPr lang="ru-RU" dirty="0" smtClean="0"/>
              <a:t>устанавливает в соответствии с законодательством Российской Федерации об обеспечении единства измерений обязательные метрологические требования к измерениям, выполняемым при эксплуатации сети связи общего пользования.</a:t>
            </a:r>
          </a:p>
          <a:p>
            <a:endParaRPr lang="ru-RU" dirty="0" smtClean="0"/>
          </a:p>
          <a:p>
            <a:endParaRPr lang="ru-RU" dirty="0" smtClean="0"/>
          </a:p>
          <a:p>
            <a:r>
              <a:rPr lang="ru-RU" dirty="0" smtClean="0"/>
              <a:t>***</a:t>
            </a:r>
          </a:p>
          <a:p>
            <a:r>
              <a:rPr lang="ru-RU" sz="1300" b="0" i="0" u="none" strike="noStrike" kern="1200" baseline="0" dirty="0" smtClean="0">
                <a:solidFill>
                  <a:schemeClr val="tx1"/>
                </a:solidFill>
                <a:latin typeface="+mn-lt"/>
                <a:ea typeface="+mn-ea"/>
                <a:cs typeface="+mn-cs"/>
              </a:rPr>
              <a:t>Статья 13. Сеть связи общего пользования</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1. Сеть связи общего пользования предназначена для возмездного оказания услуг электросвязи любому пользователю услугами связи на территории Российской Федерации и включает в себя сети электросвязи, определяемые географически в пределах обслуживаемой территории и ресурса нумерации и не определяемые географически в пределах территории Российской Федерации и ресурса нумерации, а также сети связи, определяемые по технологии реализации оказания услуг связи.</a:t>
            </a:r>
          </a:p>
          <a:p>
            <a:r>
              <a:rPr lang="ru-RU" sz="1300" b="0" i="0" u="none" strike="noStrike" kern="1200" baseline="0" dirty="0" smtClean="0">
                <a:solidFill>
                  <a:schemeClr val="tx1"/>
                </a:solidFill>
                <a:latin typeface="+mn-lt"/>
                <a:ea typeface="+mn-ea"/>
                <a:cs typeface="+mn-cs"/>
              </a:rPr>
              <a:t>2. Сеть связи общего пользования представляет собой комплекс взаимодействующих сетей электросвязи, в том числе сети связи для трансляции телеканалов и (или) радиоканалов.</a:t>
            </a:r>
          </a:p>
          <a:p>
            <a:r>
              <a:rPr lang="ru-RU" sz="1300" b="0" i="0" u="none" strike="noStrike" kern="1200" baseline="0" dirty="0" smtClean="0">
                <a:solidFill>
                  <a:schemeClr val="tx1"/>
                </a:solidFill>
                <a:latin typeface="+mn-lt"/>
                <a:ea typeface="+mn-ea"/>
                <a:cs typeface="+mn-cs"/>
              </a:rPr>
              <a:t>(в ред. Федерального </a:t>
            </a:r>
            <a:r>
              <a:rPr lang="ru-RU" sz="1300" b="0" i="0" u="none" strike="noStrike" kern="1200" baseline="0" dirty="0" smtClean="0">
                <a:solidFill>
                  <a:schemeClr val="tx1"/>
                </a:solidFill>
                <a:latin typeface="+mn-lt"/>
                <a:ea typeface="+mn-ea"/>
                <a:cs typeface="+mn-cs"/>
                <a:hlinkClick r:id="rId3"/>
              </a:rPr>
              <a:t>закона от 27.07.2010 N 221-ФЗ)</a:t>
            </a:r>
          </a:p>
          <a:p>
            <a:r>
              <a:rPr lang="ru-RU" sz="1300" b="0" i="0" u="none" strike="noStrike" kern="1200" baseline="0" dirty="0" smtClean="0">
                <a:solidFill>
                  <a:schemeClr val="tx1"/>
                </a:solidFill>
                <a:latin typeface="+mn-lt"/>
                <a:ea typeface="+mn-ea"/>
                <a:cs typeface="+mn-cs"/>
              </a:rPr>
              <a:t>Сеть связи общего пользования имеет присоединение к сетям связи общего пользования иностранных государств.</a:t>
            </a:r>
          </a:p>
          <a:p>
            <a:endParaRPr lang="ru-RU" dirty="0"/>
          </a:p>
        </p:txBody>
      </p:sp>
      <p:sp>
        <p:nvSpPr>
          <p:cNvPr id="4" name="Номер слайда 3"/>
          <p:cNvSpPr>
            <a:spLocks noGrp="1"/>
          </p:cNvSpPr>
          <p:nvPr>
            <p:ph type="sldNum" sz="quarter" idx="10"/>
          </p:nvPr>
        </p:nvSpPr>
        <p:spPr/>
        <p:txBody>
          <a:bodyPr/>
          <a:lstStyle/>
          <a:p>
            <a:fld id="{AD06C352-E19E-450B-8BD6-3AD2B1CEB1FB}" type="slidenum">
              <a:rPr lang="ru-RU" smtClean="0"/>
              <a:t>12</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dirty="0" smtClean="0"/>
              <a:t>***</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Требования к применяемым средствам связи, управлению ими, организационно-техническому обеспечению устойчивого функционирования сетей связи, в том числе в чрезвычайных ситуациях, защиты сетей связи от несанкционированного доступа к ним и передаваемой по ним информации, порядку ввода сетей связи в эксплуатацию устанавливаются по согласованию с федеральным органом исполнительной власти в области обеспечения безопасности.</a:t>
            </a:r>
          </a:p>
          <a:p>
            <a:endParaRPr lang="ru-RU" dirty="0" smtClean="0"/>
          </a:p>
          <a:p>
            <a:r>
              <a:rPr lang="ru-RU" dirty="0" smtClean="0"/>
              <a:t>устанавливает в соответствии с законодательством Российской Федерации об обеспечении единства измерений обязательные метрологические требования к измерениям, выполняемым при эксплуатации сети связи общего пользования.</a:t>
            </a:r>
          </a:p>
          <a:p>
            <a:endParaRPr lang="ru-RU" dirty="0" smtClean="0"/>
          </a:p>
          <a:p>
            <a:r>
              <a:rPr lang="ru-RU" dirty="0" smtClean="0"/>
              <a:t>++</a:t>
            </a:r>
          </a:p>
          <a:p>
            <a:r>
              <a:rPr lang="ru-RU" sz="1300" kern="1200" dirty="0" smtClean="0">
                <a:solidFill>
                  <a:schemeClr val="tx1"/>
                </a:solidFill>
                <a:effectLst/>
                <a:latin typeface="+mn-lt"/>
                <a:ea typeface="+mn-ea"/>
                <a:cs typeface="+mn-cs"/>
              </a:rPr>
              <a:t>приказом </a:t>
            </a:r>
            <a:r>
              <a:rPr lang="ru-RU" sz="1300" kern="1200" dirty="0" err="1" smtClean="0">
                <a:solidFill>
                  <a:schemeClr val="tx1"/>
                </a:solidFill>
                <a:effectLst/>
                <a:latin typeface="+mn-lt"/>
                <a:ea typeface="+mn-ea"/>
                <a:cs typeface="+mn-cs"/>
              </a:rPr>
              <a:t>Мининформсвязи</a:t>
            </a:r>
            <a:r>
              <a:rPr lang="ru-RU" sz="1300" kern="1200" dirty="0" smtClean="0">
                <a:solidFill>
                  <a:schemeClr val="tx1"/>
                </a:solidFill>
                <a:effectLst/>
                <a:latin typeface="+mn-lt"/>
                <a:ea typeface="+mn-ea"/>
                <a:cs typeface="+mn-cs"/>
              </a:rPr>
              <a:t> РФ от 27.09.2007 </a:t>
            </a:r>
            <a:r>
              <a:rPr lang="ru-RU" sz="1300" kern="1200" dirty="0" err="1" smtClean="0">
                <a:solidFill>
                  <a:schemeClr val="tx1"/>
                </a:solidFill>
                <a:effectLst/>
                <a:latin typeface="+mn-lt"/>
                <a:ea typeface="+mn-ea"/>
                <a:cs typeface="+mn-cs"/>
              </a:rPr>
              <a:t>N</a:t>
            </a:r>
            <a:r>
              <a:rPr lang="ru-RU" sz="1300" kern="1200" dirty="0" smtClean="0">
                <a:solidFill>
                  <a:schemeClr val="tx1"/>
                </a:solidFill>
                <a:effectLst/>
                <a:latin typeface="+mn-lt"/>
                <a:ea typeface="+mn-ea"/>
                <a:cs typeface="+mn-cs"/>
              </a:rPr>
              <a:t> 113 «Об утверждении Требований к организационно-техническому обеспечению устойчивого функционирования сети связи общего пользования»</a:t>
            </a:r>
            <a:r>
              <a:rPr lang="ru-RU" dirty="0" smtClean="0">
                <a:effectLst/>
              </a:rPr>
              <a:t> </a:t>
            </a:r>
            <a:endParaRPr lang="ru-RU" dirty="0" smtClean="0"/>
          </a:p>
          <a:p>
            <a:endParaRPr lang="ru-RU" dirty="0" smtClean="0"/>
          </a:p>
          <a:p>
            <a:r>
              <a:rPr lang="ru-RU" dirty="0" smtClean="0"/>
              <a:t>***</a:t>
            </a:r>
          </a:p>
          <a:p>
            <a:r>
              <a:rPr lang="ru-RU" sz="1300" b="0" i="0" u="none" strike="noStrike" kern="1200" baseline="0" dirty="0" smtClean="0">
                <a:solidFill>
                  <a:schemeClr val="tx1"/>
                </a:solidFill>
                <a:latin typeface="+mn-lt"/>
                <a:ea typeface="+mn-ea"/>
                <a:cs typeface="+mn-cs"/>
              </a:rPr>
              <a:t>Статья 13. Сеть связи общего пользования</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1. Сеть связи общего пользования предназначена для возмездного оказания услуг электросвязи любому пользователю услугами связи на территории Российской Федерации и включает в себя сети электросвязи, определяемые географически в пределах обслуживаемой территории и ресурса нумерации и не определяемые географически в пределах территории Российской Федерации и ресурса нумерации, а также сети связи, определяемые по технологии реализации оказания услуг связи.</a:t>
            </a:r>
          </a:p>
          <a:p>
            <a:r>
              <a:rPr lang="ru-RU" sz="1300" b="0" i="0" u="none" strike="noStrike" kern="1200" baseline="0" dirty="0" smtClean="0">
                <a:solidFill>
                  <a:schemeClr val="tx1"/>
                </a:solidFill>
                <a:latin typeface="+mn-lt"/>
                <a:ea typeface="+mn-ea"/>
                <a:cs typeface="+mn-cs"/>
              </a:rPr>
              <a:t>2. Сеть связи общего пользования представляет собой комплекс взаимодействующих сетей электросвязи, в том числе сети связи для трансляции телеканалов и (или) радиоканалов.</a:t>
            </a:r>
          </a:p>
          <a:p>
            <a:r>
              <a:rPr lang="ru-RU" sz="1300" b="0" i="0" u="none" strike="noStrike" kern="1200" baseline="0" dirty="0" smtClean="0">
                <a:solidFill>
                  <a:schemeClr val="tx1"/>
                </a:solidFill>
                <a:latin typeface="+mn-lt"/>
                <a:ea typeface="+mn-ea"/>
                <a:cs typeface="+mn-cs"/>
              </a:rPr>
              <a:t>(в ред. Федерального </a:t>
            </a:r>
            <a:r>
              <a:rPr lang="ru-RU" sz="1300" b="0" i="0" u="none" strike="noStrike" kern="1200" baseline="0" dirty="0" smtClean="0">
                <a:solidFill>
                  <a:schemeClr val="tx1"/>
                </a:solidFill>
                <a:latin typeface="+mn-lt"/>
                <a:ea typeface="+mn-ea"/>
                <a:cs typeface="+mn-cs"/>
                <a:hlinkClick r:id="rId3"/>
              </a:rPr>
              <a:t>закона от 27.07.2010 N 221-ФЗ)</a:t>
            </a:r>
          </a:p>
          <a:p>
            <a:r>
              <a:rPr lang="ru-RU" sz="1300" b="0" i="0" u="none" strike="noStrike" kern="1200" baseline="0" dirty="0" smtClean="0">
                <a:solidFill>
                  <a:schemeClr val="tx1"/>
                </a:solidFill>
                <a:latin typeface="+mn-lt"/>
                <a:ea typeface="+mn-ea"/>
                <a:cs typeface="+mn-cs"/>
              </a:rPr>
              <a:t>Сеть связи общего пользования имеет присоединение к сетям связи общего пользования иностранных государств.</a:t>
            </a:r>
          </a:p>
          <a:p>
            <a:endParaRPr lang="ru-RU" dirty="0"/>
          </a:p>
        </p:txBody>
      </p:sp>
      <p:sp>
        <p:nvSpPr>
          <p:cNvPr id="4" name="Номер слайда 3"/>
          <p:cNvSpPr>
            <a:spLocks noGrp="1"/>
          </p:cNvSpPr>
          <p:nvPr>
            <p:ph type="sldNum" sz="quarter" idx="10"/>
          </p:nvPr>
        </p:nvSpPr>
        <p:spPr/>
        <p:txBody>
          <a:bodyPr/>
          <a:lstStyle/>
          <a:p>
            <a:fld id="{AD06C352-E19E-450B-8BD6-3AD2B1CEB1FB}" type="slidenum">
              <a:rPr lang="ru-RU" smtClean="0"/>
              <a:t>13</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52500" y="685800"/>
            <a:ext cx="4953000" cy="34290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D06C352-E19E-450B-8BD6-3AD2B1CEB1FB}" type="slidenum">
              <a:rPr lang="ru-RU" smtClean="0"/>
              <a:t>14</a:t>
            </a:fld>
            <a:endParaRPr lang="ru-RU"/>
          </a:p>
        </p:txBody>
      </p:sp>
    </p:spTree>
    <p:extLst>
      <p:ext uri="{BB962C8B-B14F-4D97-AF65-F5344CB8AC3E}">
        <p14:creationId xmlns:p14="http://schemas.microsoft.com/office/powerpoint/2010/main" val="16569986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3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15</a:t>
            </a:fld>
            <a:endParaRPr lang="ru-RU"/>
          </a:p>
        </p:txBody>
      </p:sp>
    </p:spTree>
    <p:extLst>
      <p:ext uri="{BB962C8B-B14F-4D97-AF65-F5344CB8AC3E}">
        <p14:creationId xmlns:p14="http://schemas.microsoft.com/office/powerpoint/2010/main" val="3178932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300" b="1" kern="1200" dirty="0" smtClean="0">
                <a:solidFill>
                  <a:schemeClr val="tx1"/>
                </a:solidFill>
                <a:effectLst/>
                <a:latin typeface="+mn-lt"/>
                <a:ea typeface="+mn-ea"/>
                <a:cs typeface="+mn-cs"/>
              </a:rPr>
              <a:t>Суть изменений RAN-</a:t>
            </a:r>
            <a:r>
              <a:rPr lang="ru-RU" sz="1300" b="1" kern="1200" dirty="0" err="1" smtClean="0">
                <a:solidFill>
                  <a:schemeClr val="tx1"/>
                </a:solidFill>
                <a:effectLst/>
                <a:latin typeface="+mn-lt"/>
                <a:ea typeface="+mn-ea"/>
                <a:cs typeface="+mn-cs"/>
              </a:rPr>
              <a:t>Sharing</a:t>
            </a:r>
            <a:r>
              <a:rPr lang="ru-RU" sz="1300" b="1" kern="1200" dirty="0" smtClean="0">
                <a:solidFill>
                  <a:schemeClr val="tx1"/>
                </a:solidFill>
                <a:effectLst/>
                <a:latin typeface="+mn-lt"/>
                <a:ea typeface="+mn-ea"/>
                <a:cs typeface="+mn-cs"/>
              </a:rPr>
              <a:t>:</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При развертывании сетей подвижной радиотелефонной связи, особенно в малонаселенных и труднодоступных районах Российской Федерации, перед операторами связи встает проблема оптимизации и окупаемости затрат на строительство и эксплуатацию базовых станций.</a:t>
            </a:r>
          </a:p>
          <a:p>
            <a:r>
              <a:rPr lang="ru-RU" sz="1300" kern="1200" dirty="0" smtClean="0">
                <a:solidFill>
                  <a:schemeClr val="tx1"/>
                </a:solidFill>
                <a:effectLst/>
                <a:latin typeface="+mn-lt"/>
                <a:ea typeface="+mn-ea"/>
                <a:cs typeface="+mn-cs"/>
              </a:rPr>
              <a:t>Указанная проблема может быть решена, в том числе за счет применения на сетях подвижной радиотелефонной связи режима совместного использования операторами связи сети радиодоступа (режим RAN </a:t>
            </a:r>
            <a:r>
              <a:rPr lang="ru-RU" sz="1300" kern="1200" dirty="0" err="1" smtClean="0">
                <a:solidFill>
                  <a:schemeClr val="tx1"/>
                </a:solidFill>
                <a:effectLst/>
                <a:latin typeface="+mn-lt"/>
                <a:ea typeface="+mn-ea"/>
                <a:cs typeface="+mn-cs"/>
              </a:rPr>
              <a:t>Sharing</a:t>
            </a:r>
            <a:r>
              <a:rPr lang="ru-RU" sz="1300" kern="1200" dirty="0" smtClean="0">
                <a:solidFill>
                  <a:schemeClr val="tx1"/>
                </a:solidFill>
                <a:effectLst/>
                <a:latin typeface="+mn-lt"/>
                <a:ea typeface="+mn-ea"/>
                <a:cs typeface="+mn-cs"/>
              </a:rPr>
              <a:t>), который </a:t>
            </a:r>
            <a:r>
              <a:rPr lang="ru-RU" sz="1300" b="1" kern="1200" dirty="0" smtClean="0">
                <a:solidFill>
                  <a:schemeClr val="tx1"/>
                </a:solidFill>
                <a:effectLst/>
                <a:latin typeface="+mn-lt"/>
                <a:ea typeface="+mn-ea"/>
                <a:cs typeface="+mn-cs"/>
              </a:rPr>
              <a:t>позволяет снизить затраты на строительство и эксплуатацию</a:t>
            </a:r>
            <a:r>
              <a:rPr lang="ru-RU" sz="1300" kern="1200" dirty="0" smtClean="0">
                <a:solidFill>
                  <a:schemeClr val="tx1"/>
                </a:solidFill>
                <a:effectLst/>
                <a:latin typeface="+mn-lt"/>
                <a:ea typeface="+mn-ea"/>
                <a:cs typeface="+mn-cs"/>
              </a:rPr>
              <a:t> </a:t>
            </a:r>
            <a:r>
              <a:rPr lang="ru-RU" sz="1300" b="1" kern="1200" dirty="0" smtClean="0">
                <a:solidFill>
                  <a:schemeClr val="tx1"/>
                </a:solidFill>
                <a:effectLst/>
                <a:latin typeface="+mn-lt"/>
                <a:ea typeface="+mn-ea"/>
                <a:cs typeface="+mn-cs"/>
              </a:rPr>
              <a:t>базовых станций</a:t>
            </a:r>
            <a:r>
              <a:rPr lang="ru-RU" sz="1300" kern="1200" dirty="0" smtClean="0">
                <a:solidFill>
                  <a:schemeClr val="tx1"/>
                </a:solidFill>
                <a:effectLst/>
                <a:latin typeface="+mn-lt"/>
                <a:ea typeface="+mn-ea"/>
                <a:cs typeface="+mn-cs"/>
              </a:rPr>
              <a:t> </a:t>
            </a:r>
            <a:r>
              <a:rPr lang="ru-RU" sz="1300" b="1" kern="1200" dirty="0" smtClean="0">
                <a:solidFill>
                  <a:schemeClr val="tx1"/>
                </a:solidFill>
                <a:effectLst/>
                <a:latin typeface="+mn-lt"/>
                <a:ea typeface="+mn-ea"/>
                <a:cs typeface="+mn-cs"/>
              </a:rPr>
              <a:t>для каждого из операторов связи, использующих</a:t>
            </a:r>
            <a:r>
              <a:rPr lang="ru-RU" sz="1300" kern="1200" dirty="0" smtClean="0">
                <a:solidFill>
                  <a:schemeClr val="tx1"/>
                </a:solidFill>
                <a:effectLst/>
                <a:latin typeface="+mn-lt"/>
                <a:ea typeface="+mn-ea"/>
                <a:cs typeface="+mn-cs"/>
              </a:rPr>
              <a:t> общую сеть радиодоступа (</a:t>
            </a:r>
            <a:r>
              <a:rPr lang="ru-RU" sz="1300" b="1" kern="1200" dirty="0" smtClean="0">
                <a:solidFill>
                  <a:schemeClr val="tx1"/>
                </a:solidFill>
                <a:effectLst/>
                <a:latin typeface="+mn-lt"/>
                <a:ea typeface="+mn-ea"/>
                <a:cs typeface="+mn-cs"/>
              </a:rPr>
              <a:t>общую базовую станцию</a:t>
            </a:r>
            <a:r>
              <a:rPr lang="ru-RU" sz="1300" kern="1200" dirty="0" smtClean="0">
                <a:solidFill>
                  <a:schemeClr val="tx1"/>
                </a:solidFill>
                <a:effectLst/>
                <a:latin typeface="+mn-lt"/>
                <a:ea typeface="+mn-ea"/>
                <a:cs typeface="+mn-cs"/>
              </a:rPr>
              <a:t>), за счет перераспределения этих затрат между ними. В перспективе это будет способствовать расширению зоны покрытия территории Российской Федерации сетями подвижной радиотелефонной связи, а также ликвидации «цифрового неравенства» между регионами.</a:t>
            </a:r>
          </a:p>
          <a:p>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Ранее выпущены:</a:t>
            </a:r>
          </a:p>
          <a:p>
            <a:r>
              <a:rPr lang="ru-RU" sz="1300" kern="1200" dirty="0" smtClean="0">
                <a:solidFill>
                  <a:schemeClr val="tx1"/>
                </a:solidFill>
                <a:effectLst/>
                <a:latin typeface="+mn-lt"/>
                <a:ea typeface="+mn-ea"/>
                <a:cs typeface="+mn-cs"/>
              </a:rPr>
              <a:t>ПРИКАЗ N 118 от 20 апреля </a:t>
            </a:r>
            <a:r>
              <a:rPr lang="ru-RU" sz="1300" b="1" kern="1200" dirty="0" smtClean="0">
                <a:solidFill>
                  <a:schemeClr val="tx1"/>
                </a:solidFill>
                <a:effectLst/>
                <a:latin typeface="+mn-lt"/>
                <a:ea typeface="+mn-ea"/>
                <a:cs typeface="+mn-cs"/>
              </a:rPr>
              <a:t>2012 г</a:t>
            </a:r>
            <a:r>
              <a:rPr lang="ru-RU" sz="1300" kern="1200" dirty="0" smtClean="0">
                <a:solidFill>
                  <a:schemeClr val="tx1"/>
                </a:solidFill>
                <a:effectLst/>
                <a:latin typeface="+mn-lt"/>
                <a:ea typeface="+mn-ea"/>
                <a:cs typeface="+mn-cs"/>
              </a:rPr>
              <a:t>. - </a:t>
            </a:r>
          </a:p>
          <a:p>
            <a:r>
              <a:rPr lang="ru-RU" sz="1300" kern="1200" dirty="0" smtClean="0">
                <a:solidFill>
                  <a:schemeClr val="tx1"/>
                </a:solidFill>
                <a:effectLst/>
                <a:latin typeface="+mn-lt"/>
                <a:ea typeface="+mn-ea"/>
                <a:cs typeface="+mn-cs"/>
              </a:rPr>
              <a:t>О внесении изменений в Правила применения </a:t>
            </a:r>
            <a:r>
              <a:rPr lang="ru-RU" sz="1300" b="1" kern="1200" dirty="0" smtClean="0">
                <a:solidFill>
                  <a:schemeClr val="tx1"/>
                </a:solidFill>
                <a:effectLst/>
                <a:latin typeface="+mn-lt"/>
                <a:ea typeface="+mn-ea"/>
                <a:cs typeface="+mn-cs"/>
              </a:rPr>
              <a:t>базовых станций и ретрансляторов</a:t>
            </a:r>
            <a:r>
              <a:rPr lang="ru-RU" sz="1300" kern="1200" dirty="0" smtClean="0">
                <a:solidFill>
                  <a:schemeClr val="tx1"/>
                </a:solidFill>
                <a:effectLst/>
                <a:latin typeface="+mn-lt"/>
                <a:ea typeface="+mn-ea"/>
                <a:cs typeface="+mn-cs"/>
              </a:rPr>
              <a:t> сетей подвижной радиотелефонной связи. Часть </a:t>
            </a:r>
            <a:r>
              <a:rPr lang="en-US" sz="1300" kern="1200" dirty="0" smtClean="0">
                <a:solidFill>
                  <a:schemeClr val="tx1"/>
                </a:solidFill>
                <a:effectLst/>
                <a:latin typeface="+mn-lt"/>
                <a:ea typeface="+mn-ea"/>
                <a:cs typeface="+mn-cs"/>
              </a:rPr>
              <a:t>V</a:t>
            </a:r>
            <a:r>
              <a:rPr lang="ru-RU" sz="1300" kern="1200" dirty="0" smtClean="0">
                <a:solidFill>
                  <a:schemeClr val="tx1"/>
                </a:solidFill>
                <a:effectLst/>
                <a:latin typeface="+mn-lt"/>
                <a:ea typeface="+mn-ea"/>
                <a:cs typeface="+mn-cs"/>
              </a:rPr>
              <a:t>. Правила применения оборудования систем базовых станций и ретрансляторов сетей подвижной радиотелефонной связи </a:t>
            </a:r>
            <a:r>
              <a:rPr lang="ru-RU" sz="1300" b="1" kern="1200" dirty="0" smtClean="0">
                <a:solidFill>
                  <a:schemeClr val="tx1"/>
                </a:solidFill>
                <a:effectLst/>
                <a:latin typeface="+mn-lt"/>
                <a:ea typeface="+mn-ea"/>
                <a:cs typeface="+mn-cs"/>
              </a:rPr>
              <a:t>стандарта </a:t>
            </a:r>
            <a:r>
              <a:rPr lang="en-US" sz="1300" b="1" kern="1200" dirty="0" smtClean="0">
                <a:solidFill>
                  <a:schemeClr val="tx1"/>
                </a:solidFill>
                <a:effectLst/>
                <a:latin typeface="+mn-lt"/>
                <a:ea typeface="+mn-ea"/>
                <a:cs typeface="+mn-cs"/>
              </a:rPr>
              <a:t>UMTS</a:t>
            </a:r>
            <a:r>
              <a:rPr lang="ru-RU" sz="1300" kern="1200" dirty="0" smtClean="0">
                <a:solidFill>
                  <a:schemeClr val="tx1"/>
                </a:solidFill>
                <a:effectLst/>
                <a:latin typeface="+mn-lt"/>
                <a:ea typeface="+mn-ea"/>
                <a:cs typeface="+mn-cs"/>
              </a:rPr>
              <a:t> с частотным дуплексным разносом и частотно-кодовым разделением радиоканалов, утвержденные приказом Министерства связи и массовых коммуникаций российской федерации от 17.02.2010 n 31</a:t>
            </a:r>
          </a:p>
          <a:p>
            <a:r>
              <a:rPr lang="ru-RU" sz="1300" kern="1200" dirty="0" smtClean="0">
                <a:solidFill>
                  <a:schemeClr val="tx1"/>
                </a:solidFill>
                <a:effectLst/>
                <a:latin typeface="+mn-lt"/>
                <a:ea typeface="+mn-ea"/>
                <a:cs typeface="+mn-cs"/>
              </a:rPr>
              <a:t> </a:t>
            </a:r>
          </a:p>
          <a:p>
            <a:r>
              <a:rPr lang="ru-RU" sz="1300" kern="1200" dirty="0" smtClean="0">
                <a:solidFill>
                  <a:schemeClr val="tx1"/>
                </a:solidFill>
                <a:effectLst/>
                <a:latin typeface="+mn-lt"/>
                <a:ea typeface="+mn-ea"/>
                <a:cs typeface="+mn-cs"/>
              </a:rPr>
              <a:t>Также был приказ по абонентским терминалам </a:t>
            </a:r>
            <a:r>
              <a:rPr lang="ru-RU" sz="1300" b="1" kern="1200" dirty="0" smtClean="0">
                <a:solidFill>
                  <a:schemeClr val="tx1"/>
                </a:solidFill>
                <a:effectLst/>
                <a:latin typeface="+mn-lt"/>
                <a:ea typeface="+mn-ea"/>
                <a:cs typeface="+mn-cs"/>
              </a:rPr>
              <a:t>стандарта </a:t>
            </a:r>
            <a:r>
              <a:rPr lang="en-US" sz="1300" b="1" kern="1200" dirty="0" smtClean="0">
                <a:solidFill>
                  <a:schemeClr val="tx1"/>
                </a:solidFill>
                <a:effectLst/>
                <a:latin typeface="+mn-lt"/>
                <a:ea typeface="+mn-ea"/>
                <a:cs typeface="+mn-cs"/>
              </a:rPr>
              <a:t>UMTS</a:t>
            </a:r>
            <a:r>
              <a:rPr lang="ru-RU" sz="1300" b="1" kern="1200" dirty="0" smtClean="0">
                <a:solidFill>
                  <a:schemeClr val="tx1"/>
                </a:solidFill>
                <a:effectLst/>
                <a:latin typeface="+mn-lt"/>
                <a:ea typeface="+mn-ea"/>
                <a:cs typeface="+mn-cs"/>
              </a:rPr>
              <a:t>.</a:t>
            </a:r>
          </a:p>
          <a:p>
            <a:endParaRPr lang="ru-RU" sz="1300" b="1"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Суть изменений ЦРРСС (</a:t>
            </a:r>
            <a:r>
              <a:rPr lang="ru-RU" sz="1400" dirty="0" smtClean="0"/>
              <a:t>цифровых радиорелейных систем связи </a:t>
            </a:r>
            <a:r>
              <a:rPr lang="ru-RU" sz="1400" dirty="0" err="1" smtClean="0"/>
              <a:t>плезиохронной</a:t>
            </a:r>
            <a:r>
              <a:rPr lang="ru-RU" sz="1400" dirty="0" smtClean="0"/>
              <a:t> цифровой иерархии</a:t>
            </a:r>
            <a:r>
              <a:rPr lang="ru-RU" sz="1300" b="1" kern="1200" dirty="0" smtClean="0">
                <a:solidFill>
                  <a:schemeClr val="tx1"/>
                </a:solidFill>
                <a:effectLst/>
                <a:latin typeface="+mn-lt"/>
                <a:ea typeface="+mn-ea"/>
                <a:cs typeface="+mn-cs"/>
              </a:rPr>
              <a:t>):</a:t>
            </a:r>
            <a:endParaRPr lang="ru-RU" dirty="0" smtClean="0"/>
          </a:p>
          <a:p>
            <a:r>
              <a:rPr lang="ru-RU" sz="1300" b="0" kern="1200" dirty="0" smtClean="0">
                <a:solidFill>
                  <a:schemeClr val="tx1"/>
                </a:solidFill>
                <a:effectLst/>
                <a:latin typeface="+mn-lt"/>
                <a:ea typeface="+mn-ea"/>
                <a:cs typeface="+mn-cs"/>
              </a:rPr>
              <a:t>Приказом № 141 </a:t>
            </a:r>
            <a:r>
              <a:rPr lang="ru-RU" sz="1300" kern="1200" dirty="0" smtClean="0">
                <a:solidFill>
                  <a:schemeClr val="tx1"/>
                </a:solidFill>
                <a:effectLst/>
                <a:latin typeface="+mn-lt"/>
                <a:ea typeface="+mn-ea"/>
                <a:cs typeface="+mn-cs"/>
              </a:rPr>
              <a:t>утверждаются изменения, которые вносятся в приказы Министерства информационных технологий и связи Российской Федерации от 27.02.2007 № 25 № 26 с целью установления обязательных требований к техническим параметрам цифровых радиорелейных систем связи, работающих в новом диапазоне частот (58250– 63 250 МГц) и обеспечивающих более высокие по сравнению с применяемыми в настоящее время цифровыми радиорелейными системами связи скорости передачи сигналов синхронной и </a:t>
            </a:r>
            <a:r>
              <a:rPr lang="ru-RU" sz="1300" kern="1200" dirty="0" err="1" smtClean="0">
                <a:solidFill>
                  <a:schemeClr val="tx1"/>
                </a:solidFill>
                <a:effectLst/>
                <a:latin typeface="+mn-lt"/>
                <a:ea typeface="+mn-ea"/>
                <a:cs typeface="+mn-cs"/>
              </a:rPr>
              <a:t>плезиохронной</a:t>
            </a:r>
            <a:r>
              <a:rPr lang="ru-RU" sz="1300" kern="1200" dirty="0" smtClean="0">
                <a:solidFill>
                  <a:schemeClr val="tx1"/>
                </a:solidFill>
                <a:effectLst/>
                <a:latin typeface="+mn-lt"/>
                <a:ea typeface="+mn-ea"/>
                <a:cs typeface="+mn-cs"/>
              </a:rPr>
              <a:t> цифровой иерархии.</a:t>
            </a:r>
          </a:p>
          <a:p>
            <a:endParaRPr lang="ru-RU" sz="1300" kern="1200" dirty="0" smtClean="0">
              <a:solidFill>
                <a:schemeClr val="tx1"/>
              </a:solidFill>
              <a:effectLst/>
              <a:latin typeface="+mn-lt"/>
              <a:ea typeface="+mn-ea"/>
              <a:cs typeface="+mn-cs"/>
            </a:endParaRPr>
          </a:p>
          <a:p>
            <a:r>
              <a:rPr lang="ru-RU" sz="1300" b="0" kern="1200" dirty="0" smtClean="0">
                <a:solidFill>
                  <a:schemeClr val="tx1"/>
                </a:solidFill>
                <a:effectLst/>
                <a:latin typeface="+mn-lt"/>
                <a:ea typeface="+mn-ea"/>
                <a:cs typeface="+mn-cs"/>
              </a:rPr>
              <a:t>Приказ № 200 - </a:t>
            </a:r>
            <a:r>
              <a:rPr lang="ru-RU" sz="1300" kern="1200" dirty="0" smtClean="0">
                <a:solidFill>
                  <a:schemeClr val="tx1"/>
                </a:solidFill>
                <a:effectLst/>
                <a:latin typeface="+mn-lt"/>
                <a:ea typeface="+mn-ea"/>
                <a:cs typeface="+mn-cs"/>
              </a:rPr>
              <a:t>в настоящее время одним из перспективных направлений развития сетей связи является использование цифровых радиорелейных систем связи (ЦРРСС), передающих пакетные данные. С повышением популярности медиа-приложений (расширенного набора услуг связи – передачи голоса, текста, графики, видео) и связанным с этим стремительным ростом трафика  потребовалось внедрение технологий, обеспечивающих эффективное увеличение пропускной способности транспортных сетей. Таким решением явилось поступившее в обращение на рынок средств связи цифровое радиорелейное оборудование, которое базируется на технологии </a:t>
            </a:r>
            <a:r>
              <a:rPr lang="ru-RU" sz="1300" kern="1200" dirty="0" err="1" smtClean="0">
                <a:solidFill>
                  <a:schemeClr val="tx1"/>
                </a:solidFill>
                <a:effectLst/>
                <a:latin typeface="+mn-lt"/>
                <a:ea typeface="+mn-ea"/>
                <a:cs typeface="+mn-cs"/>
              </a:rPr>
              <a:t>Ethernet</a:t>
            </a:r>
            <a:r>
              <a:rPr lang="ru-RU" sz="1300" kern="1200" dirty="0" smtClean="0">
                <a:solidFill>
                  <a:schemeClr val="tx1"/>
                </a:solidFill>
                <a:effectLst/>
                <a:latin typeface="+mn-lt"/>
                <a:ea typeface="+mn-ea"/>
                <a:cs typeface="+mn-cs"/>
              </a:rPr>
              <a:t> и оптимизировано для пакетной передачи данных. </a:t>
            </a:r>
            <a:endParaRPr lang="ru-RU" dirty="0" smtClean="0"/>
          </a:p>
          <a:p>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Суть изменений </a:t>
            </a:r>
            <a:r>
              <a:rPr lang="en-US" sz="1300" b="1" kern="1200" dirty="0" smtClean="0">
                <a:solidFill>
                  <a:schemeClr val="tx1"/>
                </a:solidFill>
                <a:effectLst/>
                <a:latin typeface="+mn-lt"/>
                <a:ea typeface="+mn-ea"/>
                <a:cs typeface="+mn-cs"/>
              </a:rPr>
              <a:t>G-PON</a:t>
            </a:r>
            <a:r>
              <a:rPr lang="ru-RU" sz="1300" b="1" kern="1200" dirty="0" smtClean="0">
                <a:solidFill>
                  <a:schemeClr val="tx1"/>
                </a:solidFill>
                <a:effectLst/>
                <a:latin typeface="+mn-lt"/>
                <a:ea typeface="+mn-ea"/>
                <a:cs typeface="+mn-cs"/>
              </a:rPr>
              <a:t>:</a:t>
            </a:r>
            <a:endParaRPr lang="ru-RU" dirty="0" smtClean="0"/>
          </a:p>
          <a:p>
            <a:r>
              <a:rPr lang="ru-RU" sz="1300" kern="1200" dirty="0" smtClean="0">
                <a:solidFill>
                  <a:schemeClr val="tx1"/>
                </a:solidFill>
                <a:effectLst/>
                <a:latin typeface="+mn-lt"/>
                <a:ea typeface="+mn-ea"/>
                <a:cs typeface="+mn-cs"/>
              </a:rPr>
              <a:t>Приказом предусматривается установление обязательных требований к оборудованию </a:t>
            </a:r>
            <a:r>
              <a:rPr lang="en-US" sz="1300" kern="1200" dirty="0" smtClean="0">
                <a:solidFill>
                  <a:schemeClr val="tx1"/>
                </a:solidFill>
                <a:effectLst/>
                <a:latin typeface="+mn-lt"/>
                <a:ea typeface="+mn-ea"/>
                <a:cs typeface="+mn-cs"/>
              </a:rPr>
              <a:t>G</a:t>
            </a:r>
            <a:r>
              <a:rPr lang="ru-RU" sz="1300" kern="1200" dirty="0" smtClean="0">
                <a:solidFill>
                  <a:schemeClr val="tx1"/>
                </a:solidFill>
                <a:effectLst/>
                <a:latin typeface="+mn-lt"/>
                <a:ea typeface="+mn-ea"/>
                <a:cs typeface="+mn-cs"/>
              </a:rPr>
              <a:t>-</a:t>
            </a:r>
            <a:r>
              <a:rPr lang="en-US" sz="1300" kern="1200" dirty="0" smtClean="0">
                <a:solidFill>
                  <a:schemeClr val="tx1"/>
                </a:solidFill>
                <a:effectLst/>
                <a:latin typeface="+mn-lt"/>
                <a:ea typeface="+mn-ea"/>
                <a:cs typeface="+mn-cs"/>
              </a:rPr>
              <a:t>PON</a:t>
            </a:r>
            <a:r>
              <a:rPr lang="ru-RU" sz="1300" kern="1200" dirty="0" smtClean="0">
                <a:solidFill>
                  <a:schemeClr val="tx1"/>
                </a:solidFill>
                <a:effectLst/>
                <a:latin typeface="+mn-lt"/>
                <a:ea typeface="+mn-ea"/>
                <a:cs typeface="+mn-cs"/>
              </a:rPr>
              <a:t> (</a:t>
            </a:r>
            <a:r>
              <a:rPr lang="ru-RU" sz="1300" kern="1200" dirty="0" err="1" smtClean="0">
                <a:solidFill>
                  <a:schemeClr val="tx1"/>
                </a:solidFill>
                <a:effectLst/>
                <a:latin typeface="+mn-lt"/>
                <a:ea typeface="+mn-ea"/>
                <a:cs typeface="+mn-cs"/>
              </a:rPr>
              <a:t>Gigabit</a:t>
            </a:r>
            <a:r>
              <a:rPr lang="ru-RU" sz="1300" kern="1200" dirty="0" smtClean="0">
                <a:solidFill>
                  <a:schemeClr val="tx1"/>
                </a:solidFill>
                <a:effectLst/>
                <a:latin typeface="+mn-lt"/>
                <a:ea typeface="+mn-ea"/>
                <a:cs typeface="+mn-cs"/>
              </a:rPr>
              <a:t> </a:t>
            </a:r>
            <a:r>
              <a:rPr lang="ru-RU" sz="1300" kern="1200" dirty="0" err="1" smtClean="0">
                <a:solidFill>
                  <a:schemeClr val="tx1"/>
                </a:solidFill>
                <a:effectLst/>
                <a:latin typeface="+mn-lt"/>
                <a:ea typeface="+mn-ea"/>
                <a:cs typeface="+mn-cs"/>
              </a:rPr>
              <a:t>Passive</a:t>
            </a:r>
            <a:r>
              <a:rPr lang="ru-RU" sz="1300" kern="1200" dirty="0" smtClean="0">
                <a:solidFill>
                  <a:schemeClr val="tx1"/>
                </a:solidFill>
                <a:effectLst/>
                <a:latin typeface="+mn-lt"/>
                <a:ea typeface="+mn-ea"/>
                <a:cs typeface="+mn-cs"/>
              </a:rPr>
              <a:t> </a:t>
            </a:r>
            <a:r>
              <a:rPr lang="ru-RU" sz="1300" kern="1200" dirty="0" err="1" smtClean="0">
                <a:solidFill>
                  <a:schemeClr val="tx1"/>
                </a:solidFill>
                <a:effectLst/>
                <a:latin typeface="+mn-lt"/>
                <a:ea typeface="+mn-ea"/>
                <a:cs typeface="+mn-cs"/>
              </a:rPr>
              <a:t>Optical</a:t>
            </a:r>
            <a:r>
              <a:rPr lang="ru-RU" sz="1300" kern="1200" dirty="0" smtClean="0">
                <a:solidFill>
                  <a:schemeClr val="tx1"/>
                </a:solidFill>
                <a:effectLst/>
                <a:latin typeface="+mn-lt"/>
                <a:ea typeface="+mn-ea"/>
                <a:cs typeface="+mn-cs"/>
              </a:rPr>
              <a:t> </a:t>
            </a:r>
            <a:r>
              <a:rPr lang="ru-RU" sz="1300" kern="1200" dirty="0" err="1" smtClean="0">
                <a:solidFill>
                  <a:schemeClr val="tx1"/>
                </a:solidFill>
                <a:effectLst/>
                <a:latin typeface="+mn-lt"/>
                <a:ea typeface="+mn-ea"/>
                <a:cs typeface="+mn-cs"/>
              </a:rPr>
              <a:t>Network</a:t>
            </a:r>
            <a:r>
              <a:rPr lang="ru-RU" sz="1300" kern="1200" dirty="0" smtClean="0">
                <a:solidFill>
                  <a:schemeClr val="tx1"/>
                </a:solidFill>
                <a:effectLst/>
                <a:latin typeface="+mn-lt"/>
                <a:ea typeface="+mn-ea"/>
                <a:cs typeface="+mn-cs"/>
              </a:rPr>
              <a:t> ‒ гигабитная пассивная оптическая сеть), реализующее новейшие технологии оптоволоконной связи.  Оборудование </a:t>
            </a:r>
            <a:r>
              <a:rPr lang="en-US" sz="1300" kern="1200" dirty="0" smtClean="0">
                <a:solidFill>
                  <a:schemeClr val="tx1"/>
                </a:solidFill>
                <a:effectLst/>
                <a:latin typeface="+mn-lt"/>
                <a:ea typeface="+mn-ea"/>
                <a:cs typeface="+mn-cs"/>
              </a:rPr>
              <a:t>G</a:t>
            </a:r>
            <a:r>
              <a:rPr lang="ru-RU" sz="1300" kern="1200" dirty="0" smtClean="0">
                <a:solidFill>
                  <a:schemeClr val="tx1"/>
                </a:solidFill>
                <a:effectLst/>
                <a:latin typeface="+mn-lt"/>
                <a:ea typeface="+mn-ea"/>
                <a:cs typeface="+mn-cs"/>
              </a:rPr>
              <a:t>-</a:t>
            </a:r>
            <a:r>
              <a:rPr lang="en-US" sz="1300" kern="1200" dirty="0" smtClean="0">
                <a:solidFill>
                  <a:schemeClr val="tx1"/>
                </a:solidFill>
                <a:effectLst/>
                <a:latin typeface="+mn-lt"/>
                <a:ea typeface="+mn-ea"/>
                <a:cs typeface="+mn-cs"/>
              </a:rPr>
              <a:t>PON</a:t>
            </a:r>
            <a:r>
              <a:rPr lang="ru-RU" sz="1300" kern="1200" dirty="0" smtClean="0">
                <a:solidFill>
                  <a:schemeClr val="tx1"/>
                </a:solidFill>
                <a:effectLst/>
                <a:latin typeface="+mn-lt"/>
                <a:ea typeface="+mn-ea"/>
                <a:cs typeface="+mn-cs"/>
              </a:rPr>
              <a:t>  существенно (в сотни раз) увеличивает пропускную способность абонентской линии по сравнению с линией, организованной на основе медных кабелей. Это позволяет оказывать абонентам </a:t>
            </a:r>
            <a:r>
              <a:rPr lang="ru-RU" sz="1300" kern="1200" dirty="0" err="1" smtClean="0">
                <a:solidFill>
                  <a:schemeClr val="tx1"/>
                </a:solidFill>
                <a:effectLst/>
                <a:latin typeface="+mn-lt"/>
                <a:ea typeface="+mn-ea"/>
                <a:cs typeface="+mn-cs"/>
              </a:rPr>
              <a:t>мультисервисные</a:t>
            </a:r>
            <a:r>
              <a:rPr lang="ru-RU" sz="1300" kern="1200" dirty="0" smtClean="0">
                <a:solidFill>
                  <a:schemeClr val="tx1"/>
                </a:solidFill>
                <a:effectLst/>
                <a:latin typeface="+mn-lt"/>
                <a:ea typeface="+mn-ea"/>
                <a:cs typeface="+mn-cs"/>
              </a:rPr>
              <a:t> услуги высокого качества (высокоскоростной доступ в Интернет, телевидение высокой четкости, высококачественную голосовую связь). Внедрение оборудования </a:t>
            </a:r>
            <a:r>
              <a:rPr lang="en-US" sz="1300" kern="1200" dirty="0" smtClean="0">
                <a:solidFill>
                  <a:schemeClr val="tx1"/>
                </a:solidFill>
                <a:effectLst/>
                <a:latin typeface="+mn-lt"/>
                <a:ea typeface="+mn-ea"/>
                <a:cs typeface="+mn-cs"/>
              </a:rPr>
              <a:t>G</a:t>
            </a:r>
            <a:r>
              <a:rPr lang="ru-RU" sz="1300" kern="1200" dirty="0" smtClean="0">
                <a:solidFill>
                  <a:schemeClr val="tx1"/>
                </a:solidFill>
                <a:effectLst/>
                <a:latin typeface="+mn-lt"/>
                <a:ea typeface="+mn-ea"/>
                <a:cs typeface="+mn-cs"/>
              </a:rPr>
              <a:t>-</a:t>
            </a:r>
            <a:r>
              <a:rPr lang="en-US" sz="1300" kern="1200" dirty="0" smtClean="0">
                <a:solidFill>
                  <a:schemeClr val="tx1"/>
                </a:solidFill>
                <a:effectLst/>
                <a:latin typeface="+mn-lt"/>
                <a:ea typeface="+mn-ea"/>
                <a:cs typeface="+mn-cs"/>
              </a:rPr>
              <a:t>PON</a:t>
            </a:r>
            <a:r>
              <a:rPr lang="ru-RU" sz="1300" kern="1200" dirty="0" smtClean="0">
                <a:solidFill>
                  <a:schemeClr val="tx1"/>
                </a:solidFill>
                <a:effectLst/>
                <a:latin typeface="+mn-lt"/>
                <a:ea typeface="+mn-ea"/>
                <a:cs typeface="+mn-cs"/>
              </a:rPr>
              <a:t> на сети связи общего пользования позволит повысить удовлетворенность абонентов качеством услуг связи, ускорить переход на оказание населению государственных услуг в электронном виде.</a:t>
            </a:r>
            <a:endParaRPr lang="ru-RU" dirty="0" smtClean="0"/>
          </a:p>
          <a:p>
            <a:endParaRPr lang="ru-RU" dirty="0" smtClean="0"/>
          </a:p>
          <a:p>
            <a:r>
              <a:rPr lang="ru-RU" b="1" dirty="0" smtClean="0"/>
              <a:t>Суть изменений СОРМ ПД:</a:t>
            </a:r>
          </a:p>
          <a:p>
            <a:r>
              <a:rPr lang="ru-RU" sz="1300" kern="1200" dirty="0" smtClean="0">
                <a:solidFill>
                  <a:schemeClr val="tx1"/>
                </a:solidFill>
                <a:effectLst/>
                <a:latin typeface="+mn-lt"/>
                <a:ea typeface="+mn-ea"/>
                <a:cs typeface="+mn-cs"/>
              </a:rPr>
              <a:t>Необходимость проведения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 на сетях передачи данных, в том числе на информационно-телекоммуникационной сети «Интернет», обусловлена требованиями по выполнению поставленных задач перед Федеральной службой безопасности Российской Федерации, а также иными уполномоченными органами.</a:t>
            </a:r>
          </a:p>
          <a:p>
            <a:r>
              <a:rPr lang="ru-RU" sz="1300" kern="1200" dirty="0" smtClean="0">
                <a:solidFill>
                  <a:schemeClr val="tx1"/>
                </a:solidFill>
                <a:effectLst/>
                <a:latin typeface="+mn-lt"/>
                <a:ea typeface="+mn-ea"/>
                <a:cs typeface="+mn-cs"/>
              </a:rPr>
              <a:t>Приказом № 83 утверждаются «Правила применения оборудования систем коммутации, включая программное обеспечение, обеспечивающего выполнение установленных действий при проведении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 Часть III. Правила применения оборудования коммутации и маршрутизации пакетов информации сетей передачи данных, включая программное обеспечение, обеспечивающего выполнение установленных действий при проведении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 (далее – Правила), которые устанавливают обязательные требования к оборудованию коммутации и маршрутизации пакетов информации, входящему в состав сети связи общего пользования и выделенных сетей связи, включая программное обеспечение, обеспечивающему выполнение установленных действий при проведении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 (технические средства ОРМ).</a:t>
            </a:r>
            <a:endParaRPr lang="ru-RU" dirty="0" smtClean="0"/>
          </a:p>
          <a:p>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b="1" dirty="0" smtClean="0"/>
              <a:t>Суть изменений </a:t>
            </a:r>
            <a:r>
              <a:rPr lang="ru-RU" sz="1400" b="1" dirty="0" smtClean="0">
                <a:solidFill>
                  <a:schemeClr val="tx1">
                    <a:lumMod val="50000"/>
                    <a:lumOff val="50000"/>
                  </a:schemeClr>
                </a:solidFill>
              </a:rPr>
              <a:t>Форма сертификата:</a:t>
            </a:r>
            <a:endParaRPr lang="ru-RU" b="1" dirty="0" smtClean="0"/>
          </a:p>
          <a:p>
            <a:r>
              <a:rPr lang="ru-RU" sz="1300" b="0" kern="1200" dirty="0" smtClean="0">
                <a:solidFill>
                  <a:schemeClr val="tx1"/>
                </a:solidFill>
                <a:effectLst/>
                <a:latin typeface="+mn-lt"/>
                <a:ea typeface="+mn-ea"/>
                <a:cs typeface="+mn-cs"/>
              </a:rPr>
              <a:t>Приказ от 07.07.2014 № 193 - </a:t>
            </a:r>
            <a:r>
              <a:rPr lang="ru-RU" sz="1300" kern="1200" dirty="0" smtClean="0">
                <a:solidFill>
                  <a:schemeClr val="tx1"/>
                </a:solidFill>
                <a:effectLst/>
                <a:latin typeface="+mn-lt"/>
                <a:ea typeface="+mn-ea"/>
                <a:cs typeface="+mn-cs"/>
              </a:rPr>
              <a:t>Действующей формой сертификата соответствия не предусмотрено включение в него сведений о проведенных исследованиях (испытаниях) и об измерениях параметров средства связи, наименовании аккредитованной испытательной лаборатории (центра), которая проводила испытания, номере протокола испытаний, дате проведения испытаний,</a:t>
            </a:r>
            <a:r>
              <a:rPr lang="ru-RU" sz="1300" i="1" kern="1200" dirty="0" smtClean="0">
                <a:solidFill>
                  <a:schemeClr val="tx1"/>
                </a:solidFill>
                <a:effectLst/>
                <a:latin typeface="+mn-lt"/>
                <a:ea typeface="+mn-ea"/>
                <a:cs typeface="+mn-cs"/>
              </a:rPr>
              <a:t> </a:t>
            </a:r>
            <a:r>
              <a:rPr lang="ru-RU" sz="1300" kern="1200" dirty="0" smtClean="0">
                <a:solidFill>
                  <a:schemeClr val="tx1"/>
                </a:solidFill>
                <a:effectLst/>
                <a:latin typeface="+mn-lt"/>
                <a:ea typeface="+mn-ea"/>
                <a:cs typeface="+mn-cs"/>
              </a:rPr>
              <a:t>что увеличивает риск формальной выдачи органом по сертификации сертификата соответствия без проведения испытаний в аккредитованной испытательной лаборатории и, как следствие, риск нарушения целостности и устойчивости функционирования сети связи общего пользования при использовании на ней средств связи, не отвечающих установленным требованиям.</a:t>
            </a:r>
          </a:p>
          <a:p>
            <a:r>
              <a:rPr lang="ru-RU" sz="1300" kern="1200" dirty="0" smtClean="0">
                <a:solidFill>
                  <a:schemeClr val="tx1"/>
                </a:solidFill>
                <a:effectLst/>
                <a:latin typeface="+mn-lt"/>
                <a:ea typeface="+mn-ea"/>
                <a:cs typeface="+mn-cs"/>
              </a:rPr>
              <a:t>Приказ предусматривает изменение формы сертификата соответствия, конкретизировав включаемую в него уточняющую информацию о проведенных исследованиях (испытаниях) средств связи. </a:t>
            </a:r>
          </a:p>
          <a:p>
            <a:endParaRPr lang="ru-RU" sz="1300"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Суть изменений LTE </a:t>
            </a:r>
            <a:r>
              <a:rPr lang="ru-RU" sz="1300" b="1" kern="1200" dirty="0" err="1" smtClean="0">
                <a:solidFill>
                  <a:schemeClr val="tx1"/>
                </a:solidFill>
                <a:effectLst/>
                <a:latin typeface="+mn-lt"/>
                <a:ea typeface="+mn-ea"/>
                <a:cs typeface="+mn-cs"/>
              </a:rPr>
              <a:t>Advanced</a:t>
            </a:r>
            <a:r>
              <a:rPr lang="ru-RU" sz="1300" b="1" kern="1200" dirty="0" smtClean="0">
                <a:solidFill>
                  <a:schemeClr val="tx1"/>
                </a:solidFill>
                <a:effectLst/>
                <a:latin typeface="+mn-lt"/>
                <a:ea typeface="+mn-ea"/>
                <a:cs typeface="+mn-cs"/>
              </a:rPr>
              <a:t>:</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Потребность мобильных пользователей в высоких скоростях передачи данных, резкий рост потребления мобильного трафика, «тяжелого» контента требуют внедрения более совершенной технологии радиодоступа к сетям передачи данных. </a:t>
            </a:r>
          </a:p>
          <a:p>
            <a:r>
              <a:rPr lang="ru-RU" sz="1300" kern="1200" dirty="0" smtClean="0">
                <a:solidFill>
                  <a:schemeClr val="tx1"/>
                </a:solidFill>
                <a:effectLst/>
                <a:latin typeface="+mn-lt"/>
                <a:ea typeface="+mn-ea"/>
                <a:cs typeface="+mn-cs"/>
              </a:rPr>
              <a:t>Такой технологией в настоящее время является технология LTE-</a:t>
            </a:r>
            <a:r>
              <a:rPr lang="ru-RU" sz="1300" kern="1200" dirty="0" err="1" smtClean="0">
                <a:solidFill>
                  <a:schemeClr val="tx1"/>
                </a:solidFill>
                <a:effectLst/>
                <a:latin typeface="+mn-lt"/>
                <a:ea typeface="+mn-ea"/>
                <a:cs typeface="+mn-cs"/>
              </a:rPr>
              <a:t>Advanced</a:t>
            </a:r>
            <a:r>
              <a:rPr lang="ru-RU" sz="1300" kern="1200" dirty="0" smtClean="0">
                <a:solidFill>
                  <a:schemeClr val="tx1"/>
                </a:solidFill>
                <a:effectLst/>
                <a:latin typeface="+mn-lt"/>
                <a:ea typeface="+mn-ea"/>
                <a:cs typeface="+mn-cs"/>
              </a:rPr>
              <a:t>, позволяющая существенно (в 2÷4 раза) повысить скорость передачи данных по сравнению со стандартом LTE и более эффективно использовать полосы частот, выделенные операторам связи для построения сетей связи стандарта LTE, за счет </a:t>
            </a:r>
            <a:r>
              <a:rPr lang="ru-RU" sz="1300" b="1" kern="1200" dirty="0" smtClean="0">
                <a:solidFill>
                  <a:schemeClr val="tx1"/>
                </a:solidFill>
                <a:effectLst/>
                <a:latin typeface="+mn-lt"/>
                <a:ea typeface="+mn-ea"/>
                <a:cs typeface="+mn-cs"/>
              </a:rPr>
              <a:t>агрегации несущих частот</a:t>
            </a:r>
            <a:r>
              <a:rPr lang="ru-RU" sz="1300" kern="1200" dirty="0" smtClean="0">
                <a:solidFill>
                  <a:schemeClr val="tx1"/>
                </a:solidFill>
                <a:effectLst/>
                <a:latin typeface="+mn-lt"/>
                <a:ea typeface="+mn-ea"/>
                <a:cs typeface="+mn-cs"/>
              </a:rPr>
              <a:t>, а также </a:t>
            </a:r>
            <a:r>
              <a:rPr lang="ru-RU" sz="1300" b="1" kern="1200" dirty="0" smtClean="0">
                <a:solidFill>
                  <a:schemeClr val="tx1"/>
                </a:solidFill>
                <a:effectLst/>
                <a:latin typeface="+mn-lt"/>
                <a:ea typeface="+mn-ea"/>
                <a:cs typeface="+mn-cs"/>
              </a:rPr>
              <a:t>расширенных возможностей </a:t>
            </a:r>
            <a:r>
              <a:rPr lang="ru-RU" sz="1300" b="1" kern="1200" dirty="0" err="1" smtClean="0">
                <a:solidFill>
                  <a:schemeClr val="tx1"/>
                </a:solidFill>
                <a:effectLst/>
                <a:latin typeface="+mn-lt"/>
                <a:ea typeface="+mn-ea"/>
                <a:cs typeface="+mn-cs"/>
              </a:rPr>
              <a:t>многоантенной</a:t>
            </a:r>
            <a:r>
              <a:rPr lang="ru-RU" sz="1300" b="1" kern="1200" dirty="0" smtClean="0">
                <a:solidFill>
                  <a:schemeClr val="tx1"/>
                </a:solidFill>
                <a:effectLst/>
                <a:latin typeface="+mn-lt"/>
                <a:ea typeface="+mn-ea"/>
                <a:cs typeface="+mn-cs"/>
              </a:rPr>
              <a:t> передачи данных</a:t>
            </a:r>
            <a:r>
              <a:rPr lang="ru-RU" sz="1300" kern="1200" dirty="0" smtClean="0">
                <a:solidFill>
                  <a:schemeClr val="tx1"/>
                </a:solidFill>
                <a:effectLst/>
                <a:latin typeface="+mn-lt"/>
                <a:ea typeface="+mn-ea"/>
                <a:cs typeface="+mn-cs"/>
              </a:rPr>
              <a:t>.</a:t>
            </a:r>
          </a:p>
          <a:p>
            <a:endParaRPr lang="ru-RU" dirty="0" smtClean="0"/>
          </a:p>
          <a:p>
            <a:r>
              <a:rPr lang="ru-RU" sz="1300" kern="1200" dirty="0" smtClean="0">
                <a:solidFill>
                  <a:schemeClr val="tx1"/>
                </a:solidFill>
                <a:effectLst/>
                <a:latin typeface="+mn-lt"/>
                <a:ea typeface="+mn-ea"/>
                <a:cs typeface="+mn-cs"/>
              </a:rPr>
              <a:t>Приказ Министерства связи и массовых коммуникаций Российской Федерации от 17.09.2014 № 300  «О внесении изменений в Правила применения </a:t>
            </a:r>
            <a:r>
              <a:rPr lang="ru-RU" sz="1300" b="1" kern="1200" dirty="0" smtClean="0">
                <a:solidFill>
                  <a:schemeClr val="tx1"/>
                </a:solidFill>
                <a:effectLst/>
                <a:latin typeface="+mn-lt"/>
                <a:ea typeface="+mn-ea"/>
                <a:cs typeface="+mn-cs"/>
              </a:rPr>
              <a:t>базовых станций и ретрансляторов сетей подвижной радиотелефонной связи</a:t>
            </a:r>
            <a:r>
              <a:rPr lang="ru-RU" sz="1300" kern="1200" dirty="0" smtClean="0">
                <a:solidFill>
                  <a:schemeClr val="tx1"/>
                </a:solidFill>
                <a:effectLst/>
                <a:latin typeface="+mn-lt"/>
                <a:ea typeface="+mn-ea"/>
                <a:cs typeface="+mn-cs"/>
              </a:rPr>
              <a:t>. Часть V</a:t>
            </a:r>
            <a:r>
              <a:rPr lang="en-US" sz="1300" kern="1200" dirty="0" smtClean="0">
                <a:solidFill>
                  <a:schemeClr val="tx1"/>
                </a:solidFill>
                <a:effectLst/>
                <a:latin typeface="+mn-lt"/>
                <a:ea typeface="+mn-ea"/>
                <a:cs typeface="+mn-cs"/>
              </a:rPr>
              <a:t>I</a:t>
            </a:r>
            <a:r>
              <a:rPr lang="ru-RU" sz="1300" kern="1200" dirty="0" smtClean="0">
                <a:solidFill>
                  <a:schemeClr val="tx1"/>
                </a:solidFill>
                <a:effectLst/>
                <a:latin typeface="+mn-lt"/>
                <a:ea typeface="+mn-ea"/>
                <a:cs typeface="+mn-cs"/>
              </a:rPr>
              <a:t>. Правила применения оборудования систем базовых станций и ретрансляторов сетей подвижной радиотелефонной связи </a:t>
            </a:r>
            <a:r>
              <a:rPr lang="ru-RU" sz="1300" b="1" kern="1200" dirty="0" smtClean="0">
                <a:solidFill>
                  <a:schemeClr val="tx1"/>
                </a:solidFill>
                <a:effectLst/>
                <a:latin typeface="+mn-lt"/>
                <a:ea typeface="+mn-ea"/>
                <a:cs typeface="+mn-cs"/>
              </a:rPr>
              <a:t>стандарта </a:t>
            </a:r>
            <a:r>
              <a:rPr lang="en-US" sz="1300" b="1" kern="1200" dirty="0" smtClean="0">
                <a:solidFill>
                  <a:schemeClr val="tx1"/>
                </a:solidFill>
                <a:effectLst/>
                <a:latin typeface="+mn-lt"/>
                <a:ea typeface="+mn-ea"/>
                <a:cs typeface="+mn-cs"/>
              </a:rPr>
              <a:t>LTE</a:t>
            </a:r>
            <a:r>
              <a:rPr lang="ru-RU" sz="1300" kern="1200" dirty="0" smtClean="0">
                <a:solidFill>
                  <a:schemeClr val="tx1"/>
                </a:solidFill>
                <a:effectLst/>
                <a:latin typeface="+mn-lt"/>
                <a:ea typeface="+mn-ea"/>
                <a:cs typeface="+mn-cs"/>
              </a:rPr>
              <a:t>, утвержденные приказом Министерства связи и массовых коммуникаций Российской Федерации от 06.06.2011 № 129»</a:t>
            </a:r>
          </a:p>
          <a:p>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Приказ </a:t>
            </a:r>
            <a:r>
              <a:rPr lang="ru-RU" sz="1300" kern="1200" dirty="0" err="1" smtClean="0">
                <a:solidFill>
                  <a:schemeClr val="tx1"/>
                </a:solidFill>
                <a:effectLst/>
                <a:latin typeface="+mn-lt"/>
                <a:ea typeface="+mn-ea"/>
                <a:cs typeface="+mn-cs"/>
              </a:rPr>
              <a:t>Минкомсвязи</a:t>
            </a:r>
            <a:r>
              <a:rPr lang="ru-RU" sz="1300" kern="1200" dirty="0" smtClean="0">
                <a:solidFill>
                  <a:schemeClr val="tx1"/>
                </a:solidFill>
                <a:effectLst/>
                <a:latin typeface="+mn-lt"/>
                <a:ea typeface="+mn-ea"/>
                <a:cs typeface="+mn-cs"/>
              </a:rPr>
              <a:t> России от 06.10.2014 № 333  «О внесении изменений в Правила применения </a:t>
            </a:r>
            <a:r>
              <a:rPr lang="ru-RU" sz="1300" b="1" kern="1200" dirty="0" smtClean="0">
                <a:solidFill>
                  <a:schemeClr val="tx1"/>
                </a:solidFill>
                <a:effectLst/>
                <a:latin typeface="+mn-lt"/>
                <a:ea typeface="+mn-ea"/>
                <a:cs typeface="+mn-cs"/>
              </a:rPr>
              <a:t>абонентских терминалов сетей подвижной радиотелефонной связи стандарта LTE</a:t>
            </a:r>
            <a:r>
              <a:rPr lang="ru-RU" sz="1300" kern="1200" dirty="0" smtClean="0">
                <a:solidFill>
                  <a:schemeClr val="tx1"/>
                </a:solidFill>
                <a:effectLst/>
                <a:latin typeface="+mn-lt"/>
                <a:ea typeface="+mn-ea"/>
                <a:cs typeface="+mn-cs"/>
              </a:rPr>
              <a:t>, утвержденные приказом Министерства связи и массовых коммуникаций Российской Федерации от 06.06.2011 № 128»</a:t>
            </a:r>
          </a:p>
          <a:p>
            <a:endParaRPr lang="ru-RU" sz="1300" b="1"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400" b="1" kern="1200" dirty="0" smtClean="0">
                <a:solidFill>
                  <a:schemeClr val="tx1"/>
                </a:solidFill>
                <a:effectLst/>
                <a:latin typeface="+mn-lt"/>
                <a:ea typeface="+mn-ea"/>
                <a:cs typeface="+mn-cs"/>
              </a:rPr>
              <a:t>Суть изменений </a:t>
            </a:r>
            <a:r>
              <a:rPr lang="en-US" sz="1400" b="1" kern="1200" dirty="0" smtClean="0">
                <a:solidFill>
                  <a:schemeClr val="tx1"/>
                </a:solidFill>
                <a:effectLst/>
                <a:latin typeface="+mn-lt"/>
                <a:ea typeface="+mn-ea"/>
                <a:cs typeface="+mn-cs"/>
              </a:rPr>
              <a:t>Railway-GSM</a:t>
            </a:r>
            <a:r>
              <a:rPr lang="ru-RU" sz="1400" b="1" kern="1200" dirty="0" smtClean="0">
                <a:solidFill>
                  <a:schemeClr val="tx1"/>
                </a:solidFill>
                <a:effectLst/>
                <a:latin typeface="+mn-lt"/>
                <a:ea typeface="+mn-ea"/>
                <a:cs typeface="+mn-cs"/>
              </a:rPr>
              <a:t>:</a:t>
            </a:r>
            <a:endParaRPr lang="ru-RU" sz="1400" kern="1200" dirty="0" smtClean="0">
              <a:solidFill>
                <a:schemeClr val="tx1"/>
              </a:solidFill>
              <a:effectLst/>
              <a:latin typeface="+mn-lt"/>
              <a:ea typeface="+mn-ea"/>
              <a:cs typeface="+mn-cs"/>
            </a:endParaRPr>
          </a:p>
          <a:p>
            <a:r>
              <a:rPr lang="ru-RU" sz="1400" b="0" i="0" u="none" strike="noStrike" kern="1200" baseline="0" dirty="0" smtClean="0">
                <a:solidFill>
                  <a:schemeClr val="tx1"/>
                </a:solidFill>
                <a:latin typeface="+mn-lt"/>
                <a:ea typeface="+mn-ea"/>
                <a:cs typeface="+mn-cs"/>
              </a:rPr>
              <a:t>Предлагаемые изменения устанавливают обязательные требования к базовым станциям сетей подвижной радиотелефонной связи стандарта GSM, работающим в режиме GSM-R (</a:t>
            </a:r>
            <a:r>
              <a:rPr lang="ru-RU" sz="1400" b="0" i="0" u="none" strike="noStrike" kern="1200" baseline="0" dirty="0" err="1" smtClean="0">
                <a:solidFill>
                  <a:schemeClr val="tx1"/>
                </a:solidFill>
                <a:latin typeface="+mn-lt"/>
                <a:ea typeface="+mn-ea"/>
                <a:cs typeface="+mn-cs"/>
              </a:rPr>
              <a:t>Railway</a:t>
            </a:r>
            <a:r>
              <a:rPr lang="ru-RU" sz="1400" b="0" i="0" u="none" strike="noStrike" kern="1200" baseline="0" dirty="0" smtClean="0">
                <a:solidFill>
                  <a:schemeClr val="tx1"/>
                </a:solidFill>
                <a:latin typeface="+mn-lt"/>
                <a:ea typeface="+mn-ea"/>
                <a:cs typeface="+mn-cs"/>
              </a:rPr>
              <a:t> GSM). Режим GSM-R используется в сети подвижной радиотелефонной связи стандарта GSM на железнодорожном транспорте. </a:t>
            </a:r>
          </a:p>
          <a:p>
            <a:r>
              <a:rPr lang="ru-RU" sz="1400" b="0" i="0" u="none" strike="noStrike" kern="1200" baseline="0" dirty="0" smtClean="0">
                <a:solidFill>
                  <a:schemeClr val="tx1"/>
                </a:solidFill>
                <a:latin typeface="+mn-lt"/>
                <a:ea typeface="+mn-ea"/>
                <a:cs typeface="+mn-cs"/>
              </a:rPr>
              <a:t>Применение оборудования стандарта GSM, работающего в режиме GSM-R, позволит повысить устойчивость функционирования сетей подвижной радиотелефонной связи стандарта GSM, работающих на железнодорожном транспорте и присоединенных к сети связи общего пользования.</a:t>
            </a:r>
          </a:p>
          <a:p>
            <a:r>
              <a:rPr lang="ru-RU" sz="1400" b="0" i="0" u="none" strike="noStrike" kern="1200" baseline="0" dirty="0" smtClean="0">
                <a:solidFill>
                  <a:schemeClr val="tx1"/>
                </a:solidFill>
                <a:latin typeface="+mn-lt"/>
                <a:ea typeface="+mn-ea"/>
                <a:cs typeface="+mn-cs"/>
              </a:rPr>
              <a:t>В GSM-R используется свой диапазон частот.</a:t>
            </a:r>
          </a:p>
          <a:p>
            <a:pPr lvl="0"/>
            <a:r>
              <a:rPr lang="ru-RU" sz="1400" kern="1200" dirty="0" smtClean="0">
                <a:solidFill>
                  <a:schemeClr val="tx1"/>
                </a:solidFill>
                <a:effectLst/>
                <a:latin typeface="+mn-lt"/>
                <a:ea typeface="+mn-ea"/>
                <a:cs typeface="+mn-cs"/>
              </a:rPr>
              <a:t>Для дуплексных соединений абонентских радиостанций с базовыми станциями технически возможно использование следующих частотных диапазонов:</a:t>
            </a:r>
          </a:p>
          <a:p>
            <a:pPr lvl="0"/>
            <a:r>
              <a:rPr lang="ru-RU" sz="1400" kern="1200" dirty="0" smtClean="0">
                <a:solidFill>
                  <a:schemeClr val="tx1"/>
                </a:solidFill>
                <a:effectLst/>
                <a:latin typeface="+mn-lt"/>
                <a:ea typeface="+mn-ea"/>
                <a:cs typeface="+mn-cs"/>
              </a:rPr>
              <a:t>диапазон частот передачи сигналов в направлении от базовой станции к абонентской радиостанции: 921 МГц – 925 МГц;</a:t>
            </a:r>
          </a:p>
          <a:p>
            <a:pPr lvl="0"/>
            <a:r>
              <a:rPr lang="ru-RU" sz="1400" kern="1200" dirty="0" smtClean="0">
                <a:solidFill>
                  <a:schemeClr val="tx1"/>
                </a:solidFill>
                <a:effectLst/>
                <a:latin typeface="+mn-lt"/>
                <a:ea typeface="+mn-ea"/>
                <a:cs typeface="+mn-cs"/>
              </a:rPr>
              <a:t>диапазон частот передачи сигналов в направлении от абонентской радиостанции к базовой станции: 876 МГц – 880 МГц.</a:t>
            </a:r>
          </a:p>
          <a:p>
            <a:endParaRPr lang="en-US" sz="1300" kern="1200" dirty="0" smtClean="0">
              <a:solidFill>
                <a:schemeClr val="tx1"/>
              </a:solidFill>
              <a:effectLst/>
              <a:latin typeface="+mn-lt"/>
              <a:ea typeface="+mn-ea"/>
              <a:cs typeface="+mn-cs"/>
            </a:endParaRPr>
          </a:p>
          <a:p>
            <a:endParaRPr lang="ru-RU" sz="13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16</a:t>
            </a:fld>
            <a:endParaRPr lang="ru-RU"/>
          </a:p>
        </p:txBody>
      </p:sp>
    </p:spTree>
    <p:extLst>
      <p:ext uri="{BB962C8B-B14F-4D97-AF65-F5344CB8AC3E}">
        <p14:creationId xmlns:p14="http://schemas.microsoft.com/office/powerpoint/2010/main" val="31789322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b="1" kern="1200" dirty="0" smtClean="0">
              <a:solidFill>
                <a:schemeClr val="tx1"/>
              </a:solidFill>
              <a:effectLst/>
              <a:latin typeface="+mn-lt"/>
              <a:ea typeface="+mn-ea"/>
              <a:cs typeface="+mn-cs"/>
            </a:endParaRPr>
          </a:p>
          <a:p>
            <a:pPr marL="0" marR="0" lvl="0" indent="0" algn="l" defTabSz="957720" rtl="0" eaLnBrk="1" fontAlgn="auto" latinLnBrk="0" hangingPunct="1">
              <a:lnSpc>
                <a:spcPct val="100000"/>
              </a:lnSpc>
              <a:spcBef>
                <a:spcPts val="0"/>
              </a:spcBef>
              <a:spcAft>
                <a:spcPts val="0"/>
              </a:spcAft>
              <a:buClrTx/>
              <a:buSzTx/>
              <a:buFontTx/>
              <a:buNone/>
              <a:tabLst/>
              <a:defRPr/>
            </a:pPr>
            <a:r>
              <a:rPr lang="ru-RU" sz="1200" b="1" dirty="0" smtClean="0">
                <a:solidFill>
                  <a:srgbClr val="4D4D4D"/>
                </a:solidFill>
                <a:ea typeface="Gill Sans" charset="0"/>
                <a:cs typeface="Gill Sans" charset="0"/>
              </a:rPr>
              <a:t>Обязательные требования</a:t>
            </a:r>
            <a:r>
              <a:rPr lang="ru-RU" sz="1200" dirty="0" smtClean="0">
                <a:solidFill>
                  <a:srgbClr val="4D4D4D"/>
                </a:solidFill>
                <a:ea typeface="Gill Sans" charset="0"/>
                <a:cs typeface="Gill Sans" charset="0"/>
              </a:rPr>
              <a:t> к средствам связи устанавливаются в соответствии со статьей 41 Федерального закона от 7 июля 2003 г. № 126-Ф3 </a:t>
            </a:r>
            <a:br>
              <a:rPr lang="ru-RU" sz="1200" dirty="0" smtClean="0">
                <a:solidFill>
                  <a:srgbClr val="4D4D4D"/>
                </a:solidFill>
                <a:ea typeface="Gill Sans" charset="0"/>
                <a:cs typeface="Gill Sans" charset="0"/>
              </a:rPr>
            </a:br>
            <a:r>
              <a:rPr lang="ru-RU" sz="1200" dirty="0" smtClean="0">
                <a:solidFill>
                  <a:srgbClr val="4D4D4D"/>
                </a:solidFill>
                <a:ea typeface="Gill Sans" charset="0"/>
                <a:cs typeface="Gill Sans" charset="0"/>
              </a:rPr>
              <a:t>«О связи» в целях обеспечения </a:t>
            </a:r>
            <a:r>
              <a:rPr lang="ru-RU" sz="1200" b="1" dirty="0" smtClean="0">
                <a:solidFill>
                  <a:srgbClr val="4D4D4D"/>
                </a:solidFill>
                <a:ea typeface="Gill Sans" charset="0"/>
                <a:cs typeface="Gill Sans" charset="0"/>
              </a:rPr>
              <a:t>целостности, устойчивости функционирования и безопасности единой сети электросвязи</a:t>
            </a:r>
            <a:r>
              <a:rPr lang="ru-RU" sz="1200" dirty="0" smtClean="0">
                <a:solidFill>
                  <a:srgbClr val="4D4D4D"/>
                </a:solidFill>
                <a:ea typeface="Gill Sans" charset="0"/>
                <a:cs typeface="Gill Sans" charset="0"/>
              </a:rPr>
              <a:t> Российской Федерации.  </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r>
              <a:rPr lang="ru-RU" sz="1300" b="1" kern="1200" dirty="0" smtClean="0">
                <a:solidFill>
                  <a:schemeClr val="tx1"/>
                </a:solidFill>
                <a:latin typeface="+mn-lt"/>
                <a:ea typeface="+mn-ea"/>
                <a:cs typeface="+mn-cs"/>
              </a:rPr>
              <a:t>ПОСТАНОВЛЕНИЕ от 25 июня 2009 г. N 532 </a:t>
            </a:r>
            <a:r>
              <a:rPr lang="ru-RU" sz="1300" kern="1200" dirty="0" smtClean="0">
                <a:solidFill>
                  <a:schemeClr val="tx1"/>
                </a:solidFill>
                <a:latin typeface="+mn-lt"/>
                <a:ea typeface="+mn-ea"/>
                <a:cs typeface="+mn-cs"/>
              </a:rPr>
              <a:t>ОБ УТВЕРЖДЕНИИ ПЕРЕЧНЯ СРЕДСТВ СВЯЗИ, ПОДЛЕЖАЩИХ ОБЯЗАТЕЛЬНОЙ СЕРТИФИКАЦИИ </a:t>
            </a:r>
            <a:endParaRPr lang="ru-RU" sz="1300" b="1" kern="1200" dirty="0" smtClean="0">
              <a:solidFill>
                <a:schemeClr val="tx1"/>
              </a:solidFill>
              <a:effectLst/>
              <a:latin typeface="+mn-lt"/>
              <a:ea typeface="+mn-ea"/>
              <a:cs typeface="+mn-cs"/>
            </a:endParaRPr>
          </a:p>
          <a:p>
            <a:r>
              <a:rPr lang="ru-RU" sz="1300" b="0" i="0" u="none" strike="noStrike" kern="1200" baseline="0" dirty="0" smtClean="0">
                <a:solidFill>
                  <a:schemeClr val="tx1"/>
                </a:solidFill>
                <a:latin typeface="+mn-lt"/>
                <a:ea typeface="+mn-ea"/>
                <a:cs typeface="+mn-cs"/>
              </a:rPr>
              <a:t>6(1). Оборудование центров обработки вызовов экстренных оперативных служб.</a:t>
            </a:r>
          </a:p>
          <a:p>
            <a:r>
              <a:rPr lang="ru-RU" sz="1300" b="0" i="0" u="none" strike="noStrike" kern="1200" baseline="0" dirty="0" smtClean="0">
                <a:solidFill>
                  <a:schemeClr val="tx1"/>
                </a:solidFill>
                <a:latin typeface="+mn-lt"/>
                <a:ea typeface="+mn-ea"/>
                <a:cs typeface="+mn-cs"/>
              </a:rPr>
              <a:t>(п. 6(1) введен </a:t>
            </a:r>
            <a:r>
              <a:rPr lang="ru-RU" sz="1300" b="0" i="0" u="none" strike="noStrike" kern="1200" baseline="0" dirty="0" smtClean="0">
                <a:solidFill>
                  <a:schemeClr val="tx1"/>
                </a:solidFill>
                <a:latin typeface="+mn-lt"/>
                <a:ea typeface="+mn-ea"/>
                <a:cs typeface="+mn-cs"/>
                <a:hlinkClick r:id="rId3"/>
              </a:rPr>
              <a:t>Постановлением Правительства РФ от 28.01.2015 N 64)</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r>
              <a:rPr lang="ru-RU" sz="1300" b="1" kern="1200" dirty="0" smtClean="0">
                <a:solidFill>
                  <a:schemeClr val="tx1"/>
                </a:solidFill>
                <a:effectLst/>
                <a:latin typeface="+mn-lt"/>
                <a:ea typeface="+mn-ea"/>
                <a:cs typeface="+mn-cs"/>
              </a:rPr>
              <a:t>05.02.2015 № 29 «О внесении изменений в Правила применения оборудования радиорелейной связи. Часть </a:t>
            </a:r>
            <a:r>
              <a:rPr lang="en-US" sz="1300" b="1" kern="1200" dirty="0" smtClean="0">
                <a:solidFill>
                  <a:schemeClr val="tx1"/>
                </a:solidFill>
                <a:effectLst/>
                <a:latin typeface="+mn-lt"/>
                <a:ea typeface="+mn-ea"/>
                <a:cs typeface="+mn-cs"/>
              </a:rPr>
              <a:t>V</a:t>
            </a:r>
            <a:r>
              <a:rPr lang="ru-RU" sz="1300" b="1" kern="1200" dirty="0" smtClean="0">
                <a:solidFill>
                  <a:schemeClr val="tx1"/>
                </a:solidFill>
                <a:effectLst/>
                <a:latin typeface="+mn-lt"/>
                <a:ea typeface="+mn-ea"/>
                <a:cs typeface="+mn-cs"/>
              </a:rPr>
              <a:t>. Правила применения цифровых радиорелейных систем связи, работающих в полосах частот 71-76 ГГц, 81-86 ГГц, утвержденные приказом Министерства связи и массовых коммуникаций Российской Федерации от 22.10.2012 № 251»</a:t>
            </a:r>
          </a:p>
          <a:p>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Приказом № 29 утверждаются изменения, которые вносятся в приказ Министерства связи и массовых коммуникаций Российской Федерации  от 22.10.2012 № 251  «Об утверждении Правил применения оборудования радиорелейной связи. Часть V. Правила применения цифровых радиорелейных систем связи, работающих в полосах частот 71 - 76 ГГц, 81 - 86 ГГц» с целью приведения обязательных требований к цифровым радиорелейным системам связи, работающих в полосах частот 71-76 ГГц, 81-86 ГГц в соответствие с решением Государственной комиссии по радиочастотам от 13 октября 2014 г.  № 14-27-07 в части снижения требований к ширине диаграммы направленности антенн (до 2,5 градусов  вместо 1 градуса). </a:t>
            </a:r>
            <a:endParaRPr lang="ru-RU" sz="1300" b="1" kern="1200" dirty="0" smtClean="0">
              <a:solidFill>
                <a:schemeClr val="tx1"/>
              </a:solidFill>
              <a:effectLst/>
              <a:latin typeface="+mn-lt"/>
              <a:ea typeface="+mn-ea"/>
              <a:cs typeface="+mn-cs"/>
            </a:endParaRPr>
          </a:p>
          <a:p>
            <a:endParaRPr lang="ru-RU" sz="1300" b="0" kern="1200" dirty="0" smtClean="0">
              <a:solidFill>
                <a:schemeClr val="tx1"/>
              </a:solidFill>
              <a:effectLst/>
              <a:latin typeface="+mn-lt"/>
              <a:ea typeface="+mn-ea"/>
              <a:cs typeface="+mn-cs"/>
            </a:endParaRPr>
          </a:p>
          <a:p>
            <a:r>
              <a:rPr lang="ru-RU" sz="1300" b="0" kern="1200" dirty="0" smtClean="0">
                <a:solidFill>
                  <a:schemeClr val="tx1"/>
                </a:solidFill>
                <a:effectLst/>
                <a:latin typeface="+mn-lt"/>
                <a:ea typeface="+mn-ea"/>
                <a:cs typeface="+mn-cs"/>
              </a:rPr>
              <a:t>***</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Суть изменений </a:t>
            </a:r>
            <a:r>
              <a:rPr lang="en-US" sz="1300" b="1" kern="1200" dirty="0" smtClean="0">
                <a:solidFill>
                  <a:schemeClr val="tx1"/>
                </a:solidFill>
                <a:effectLst/>
                <a:latin typeface="+mn-lt"/>
                <a:ea typeface="+mn-ea"/>
                <a:cs typeface="+mn-cs"/>
              </a:rPr>
              <a:t>NFC</a:t>
            </a:r>
            <a:r>
              <a:rPr lang="ru-RU" sz="1300" b="1" kern="1200" dirty="0" smtClean="0">
                <a:solidFill>
                  <a:schemeClr val="tx1"/>
                </a:solidFill>
                <a:effectLst/>
                <a:latin typeface="+mn-lt"/>
                <a:ea typeface="+mn-ea"/>
                <a:cs typeface="+mn-cs"/>
              </a:rPr>
              <a:t>:</a:t>
            </a:r>
            <a:endParaRPr lang="en-US" sz="1300" b="1" kern="1200" dirty="0" smtClean="0">
              <a:solidFill>
                <a:schemeClr val="tx1"/>
              </a:solidFill>
              <a:effectLst/>
              <a:latin typeface="+mn-lt"/>
              <a:ea typeface="+mn-ea"/>
              <a:cs typeface="+mn-cs"/>
            </a:endParaRPr>
          </a:p>
          <a:p>
            <a:pPr rtl="0" eaLnBrk="1" fontAlgn="auto" latinLnBrk="0" hangingPunct="1"/>
            <a:r>
              <a:rPr lang="ru-RU" sz="1300" b="0" i="0" u="none" strike="noStrike" kern="1200" dirty="0" smtClean="0">
                <a:solidFill>
                  <a:schemeClr val="tx1"/>
                </a:solidFill>
                <a:effectLst/>
                <a:latin typeface="+mn-lt"/>
                <a:ea typeface="+mn-ea"/>
                <a:cs typeface="+mn-cs"/>
              </a:rPr>
              <a:t>Приказ</a:t>
            </a:r>
            <a:r>
              <a:rPr lang="ru-RU" sz="1300" b="0" i="0" u="none" strike="noStrike" kern="1200" baseline="0" dirty="0" smtClean="0">
                <a:solidFill>
                  <a:schemeClr val="tx1"/>
                </a:solidFill>
                <a:effectLst/>
                <a:latin typeface="+mn-lt"/>
                <a:ea typeface="+mn-ea"/>
                <a:cs typeface="+mn-cs"/>
              </a:rPr>
              <a:t> </a:t>
            </a:r>
            <a:r>
              <a:rPr lang="bg-BG" sz="1300" b="0" i="0" u="none" strike="noStrike" kern="1200" dirty="0" smtClean="0">
                <a:solidFill>
                  <a:schemeClr val="tx1"/>
                </a:solidFill>
                <a:effectLst/>
                <a:latin typeface="+mn-lt"/>
                <a:ea typeface="+mn-ea"/>
                <a:cs typeface="+mn-cs"/>
              </a:rPr>
              <a:t>от 22.10.2008</a:t>
            </a:r>
            <a:r>
              <a:rPr lang="bg-BG" sz="1300" b="0" i="0" u="none" strike="noStrike" kern="1200" baseline="0" dirty="0" smtClean="0">
                <a:solidFill>
                  <a:schemeClr val="tx1"/>
                </a:solidFill>
                <a:effectLst/>
                <a:latin typeface="+mn-lt"/>
                <a:ea typeface="+mn-ea"/>
                <a:cs typeface="+mn-cs"/>
              </a:rPr>
              <a:t> </a:t>
            </a:r>
            <a:r>
              <a:rPr lang="bg-BG" sz="1300" b="0" i="0" u="none" strike="noStrike" kern="1200" dirty="0" smtClean="0">
                <a:solidFill>
                  <a:schemeClr val="tx1"/>
                </a:solidFill>
                <a:effectLst/>
                <a:latin typeface="+mn-lt"/>
                <a:ea typeface="+mn-ea"/>
                <a:cs typeface="+mn-cs"/>
              </a:rPr>
              <a:t>№ 84</a:t>
            </a:r>
            <a:endParaRPr lang="ru-RU" sz="1300" b="0" i="0" u="none" strike="noStrike" kern="1200" dirty="0" smtClean="0">
              <a:solidFill>
                <a:schemeClr val="tx1"/>
              </a:solidFill>
              <a:effectLst/>
              <a:latin typeface="+mn-lt"/>
              <a:ea typeface="+mn-ea"/>
              <a:cs typeface="+mn-cs"/>
            </a:endParaRPr>
          </a:p>
          <a:p>
            <a:pPr rtl="0" eaLnBrk="1" fontAlgn="ctr" latinLnBrk="0" hangingPunct="1"/>
            <a:r>
              <a:rPr lang="ru-RU" sz="1300" b="0" i="0" u="none" strike="noStrike" kern="1200" dirty="0" smtClean="0">
                <a:solidFill>
                  <a:schemeClr val="tx1"/>
                </a:solidFill>
                <a:effectLst/>
                <a:latin typeface="+mn-lt"/>
                <a:ea typeface="+mn-ea"/>
                <a:cs typeface="+mn-cs"/>
              </a:rPr>
              <a:t>Стандарт IMT-MC-2000</a:t>
            </a:r>
          </a:p>
          <a:p>
            <a:pPr rtl="0" eaLnBrk="1" fontAlgn="auto" latinLnBrk="0" hangingPunct="1"/>
            <a:r>
              <a:rPr lang="ru-RU" sz="1300" b="0" i="0" u="none" strike="noStrike" kern="1200" dirty="0" smtClean="0">
                <a:solidFill>
                  <a:schemeClr val="tx1"/>
                </a:solidFill>
                <a:effectLst/>
                <a:latin typeface="+mn-lt"/>
                <a:ea typeface="+mn-ea"/>
                <a:cs typeface="+mn-cs"/>
              </a:rPr>
              <a:t>Приказ</a:t>
            </a:r>
            <a:r>
              <a:rPr lang="ru-RU" sz="1300" b="0" i="0" u="none" strike="noStrike" kern="1200" baseline="0" dirty="0" smtClean="0">
                <a:solidFill>
                  <a:schemeClr val="tx1"/>
                </a:solidFill>
                <a:effectLst/>
                <a:latin typeface="+mn-lt"/>
                <a:ea typeface="+mn-ea"/>
                <a:cs typeface="+mn-cs"/>
              </a:rPr>
              <a:t> </a:t>
            </a:r>
            <a:r>
              <a:rPr lang="ru-RU" sz="1300" b="0" i="0" u="none" strike="noStrike" kern="1200" dirty="0" smtClean="0">
                <a:solidFill>
                  <a:schemeClr val="tx1"/>
                </a:solidFill>
                <a:effectLst/>
                <a:latin typeface="+mn-lt"/>
                <a:ea typeface="+mn-ea"/>
                <a:cs typeface="+mn-cs"/>
              </a:rPr>
              <a:t>от 19.02.2008</a:t>
            </a:r>
            <a:r>
              <a:rPr lang="ru-RU" sz="1300" b="0" i="0" u="none" strike="noStrike" kern="1200" baseline="0" dirty="0" smtClean="0">
                <a:solidFill>
                  <a:schemeClr val="tx1"/>
                </a:solidFill>
                <a:effectLst/>
                <a:latin typeface="+mn-lt"/>
                <a:ea typeface="+mn-ea"/>
                <a:cs typeface="+mn-cs"/>
              </a:rPr>
              <a:t> </a:t>
            </a:r>
            <a:r>
              <a:rPr lang="ru-RU" sz="1300" b="0" i="0" u="none" strike="noStrike" kern="1200" dirty="0" smtClean="0">
                <a:solidFill>
                  <a:schemeClr val="tx1"/>
                </a:solidFill>
                <a:effectLst/>
                <a:latin typeface="+mn-lt"/>
                <a:ea typeface="+mn-ea"/>
                <a:cs typeface="+mn-cs"/>
              </a:rPr>
              <a:t>№ 21</a:t>
            </a:r>
          </a:p>
          <a:p>
            <a:pPr rtl="0" eaLnBrk="1" fontAlgn="ctr" latinLnBrk="0" hangingPunct="1"/>
            <a:r>
              <a:rPr lang="ru-RU" sz="1300" b="0" i="0" u="none" strike="noStrike" kern="1200" dirty="0" smtClean="0">
                <a:solidFill>
                  <a:schemeClr val="tx1"/>
                </a:solidFill>
                <a:effectLst/>
                <a:latin typeface="+mn-lt"/>
                <a:ea typeface="+mn-ea"/>
                <a:cs typeface="+mn-cs"/>
              </a:rPr>
              <a:t>Стандарт</a:t>
            </a:r>
            <a:r>
              <a:rPr lang="ru-RU" sz="1300" b="0" i="0" u="none" strike="noStrike" kern="1200" baseline="0" dirty="0" smtClean="0">
                <a:solidFill>
                  <a:schemeClr val="tx1"/>
                </a:solidFill>
                <a:effectLst/>
                <a:latin typeface="+mn-lt"/>
                <a:ea typeface="+mn-ea"/>
                <a:cs typeface="+mn-cs"/>
              </a:rPr>
              <a:t> </a:t>
            </a:r>
            <a:r>
              <a:rPr lang="ru-RU" sz="1300" b="0" i="0" u="none" strike="noStrike" kern="1200" dirty="0" smtClean="0">
                <a:solidFill>
                  <a:schemeClr val="tx1"/>
                </a:solidFill>
                <a:effectLst/>
                <a:latin typeface="+mn-lt"/>
                <a:ea typeface="+mn-ea"/>
                <a:cs typeface="+mn-cs"/>
              </a:rPr>
              <a:t>GSM-900/1800</a:t>
            </a:r>
          </a:p>
          <a:p>
            <a:pPr rtl="0" eaLnBrk="1" fontAlgn="auto" latinLnBrk="0" hangingPunct="1"/>
            <a:r>
              <a:rPr lang="bg-BG" sz="1300" b="0" i="0" u="none" strike="noStrike" kern="1200" dirty="0" smtClean="0">
                <a:solidFill>
                  <a:schemeClr val="tx1"/>
                </a:solidFill>
                <a:effectLst/>
                <a:latin typeface="+mn-lt"/>
                <a:ea typeface="+mn-ea"/>
                <a:cs typeface="+mn-cs"/>
              </a:rPr>
              <a:t>Приказ от 18.05.2006 № 61</a:t>
            </a:r>
            <a:endParaRPr lang="ru-RU" sz="1300" b="0" i="0" u="none" strike="noStrike" kern="1200" dirty="0" smtClean="0">
              <a:solidFill>
                <a:schemeClr val="tx1"/>
              </a:solidFill>
              <a:effectLst/>
              <a:latin typeface="+mn-lt"/>
              <a:ea typeface="+mn-ea"/>
              <a:cs typeface="+mn-cs"/>
            </a:endParaRPr>
          </a:p>
          <a:p>
            <a:pPr rtl="0" eaLnBrk="1" fontAlgn="ctr" latinLnBrk="0" hangingPunct="1"/>
            <a:r>
              <a:rPr lang="ru-RU" sz="1300" b="0" i="0" u="none" strike="noStrike" kern="1200" dirty="0" smtClean="0">
                <a:solidFill>
                  <a:schemeClr val="tx1"/>
                </a:solidFill>
                <a:effectLst/>
                <a:latin typeface="+mn-lt"/>
                <a:ea typeface="+mn-ea"/>
                <a:cs typeface="+mn-cs"/>
              </a:rPr>
              <a:t>Стандарт IMT-MC-450</a:t>
            </a:r>
          </a:p>
          <a:p>
            <a:pPr rtl="0" eaLnBrk="1" fontAlgn="auto" latinLnBrk="0" hangingPunct="1"/>
            <a:r>
              <a:rPr lang="ru-RU" sz="1300" b="0" i="0" u="none" strike="noStrike" kern="1200" dirty="0" smtClean="0">
                <a:solidFill>
                  <a:schemeClr val="tx1"/>
                </a:solidFill>
                <a:effectLst/>
                <a:latin typeface="+mn-lt"/>
                <a:ea typeface="+mn-ea"/>
                <a:cs typeface="+mn-cs"/>
              </a:rPr>
              <a:t>Приказ от 27.08.2007</a:t>
            </a:r>
            <a:r>
              <a:rPr lang="ru-RU" sz="1300" b="0" i="0" u="none" strike="noStrike" kern="1200" baseline="0" dirty="0" smtClean="0">
                <a:solidFill>
                  <a:schemeClr val="tx1"/>
                </a:solidFill>
                <a:effectLst/>
                <a:latin typeface="+mn-lt"/>
                <a:ea typeface="+mn-ea"/>
                <a:cs typeface="+mn-cs"/>
              </a:rPr>
              <a:t> </a:t>
            </a:r>
            <a:r>
              <a:rPr lang="ru-RU" sz="1300" b="0" i="0" u="none" strike="noStrike" kern="1200" dirty="0" smtClean="0">
                <a:solidFill>
                  <a:schemeClr val="tx1"/>
                </a:solidFill>
                <a:effectLst/>
                <a:latin typeface="+mn-lt"/>
                <a:ea typeface="+mn-ea"/>
                <a:cs typeface="+mn-cs"/>
              </a:rPr>
              <a:t>№ 100</a:t>
            </a:r>
          </a:p>
          <a:p>
            <a:pPr rtl="0" eaLnBrk="1" fontAlgn="ctr" latinLnBrk="0" hangingPunct="1"/>
            <a:r>
              <a:rPr lang="ru-RU" sz="1300" b="0" i="0" u="none" strike="noStrike" kern="1200" dirty="0" smtClean="0">
                <a:solidFill>
                  <a:schemeClr val="tx1"/>
                </a:solidFill>
                <a:effectLst/>
                <a:latin typeface="+mn-lt"/>
                <a:ea typeface="+mn-ea"/>
                <a:cs typeface="+mn-cs"/>
              </a:rPr>
              <a:t>Стандарт UMTS,</a:t>
            </a:r>
            <a:r>
              <a:rPr lang="ru-RU" sz="1300" b="0" i="0" u="none" strike="noStrike" kern="1200" baseline="0" dirty="0" smtClean="0">
                <a:solidFill>
                  <a:schemeClr val="tx1"/>
                </a:solidFill>
                <a:effectLst/>
                <a:latin typeface="+mn-lt"/>
                <a:ea typeface="+mn-ea"/>
                <a:cs typeface="+mn-cs"/>
              </a:rPr>
              <a:t> </a:t>
            </a:r>
            <a:r>
              <a:rPr lang="ru-RU" sz="1300" b="0" i="0" u="none" strike="noStrike" kern="1200" dirty="0" smtClean="0">
                <a:solidFill>
                  <a:schemeClr val="tx1"/>
                </a:solidFill>
                <a:effectLst/>
                <a:latin typeface="+mn-lt"/>
                <a:ea typeface="+mn-ea"/>
                <a:cs typeface="+mn-cs"/>
              </a:rPr>
              <a:t>диапазон 2000 МГц</a:t>
            </a:r>
          </a:p>
          <a:p>
            <a:pPr rtl="0" eaLnBrk="1" fontAlgn="auto" latinLnBrk="0" hangingPunct="1"/>
            <a:r>
              <a:rPr lang="ru-RU" sz="1300" b="0" i="0" u="none" strike="noStrike" kern="1200" dirty="0" smtClean="0">
                <a:solidFill>
                  <a:schemeClr val="tx1"/>
                </a:solidFill>
                <a:effectLst/>
                <a:latin typeface="+mn-lt"/>
                <a:ea typeface="+mn-ea"/>
                <a:cs typeface="+mn-cs"/>
              </a:rPr>
              <a:t>Приказ от 13.10.2011</a:t>
            </a:r>
            <a:r>
              <a:rPr lang="ru-RU" sz="1300" b="0" i="0" u="none" strike="noStrike" kern="1200" baseline="0" dirty="0" smtClean="0">
                <a:solidFill>
                  <a:schemeClr val="tx1"/>
                </a:solidFill>
                <a:effectLst/>
                <a:latin typeface="+mn-lt"/>
                <a:ea typeface="+mn-ea"/>
                <a:cs typeface="+mn-cs"/>
              </a:rPr>
              <a:t> </a:t>
            </a:r>
            <a:r>
              <a:rPr lang="ru-RU" sz="1300" b="0" i="0" u="none" strike="noStrike" kern="1200" dirty="0" smtClean="0">
                <a:solidFill>
                  <a:schemeClr val="tx1"/>
                </a:solidFill>
                <a:effectLst/>
                <a:latin typeface="+mn-lt"/>
                <a:ea typeface="+mn-ea"/>
                <a:cs typeface="+mn-cs"/>
              </a:rPr>
              <a:t>№ 257</a:t>
            </a:r>
          </a:p>
          <a:p>
            <a:pPr rtl="0" eaLnBrk="1" fontAlgn="ctr" latinLnBrk="0" hangingPunct="1"/>
            <a:r>
              <a:rPr lang="ru-RU" sz="1300" b="0" i="0" u="none" strike="noStrike" kern="1200" dirty="0" smtClean="0">
                <a:solidFill>
                  <a:schemeClr val="tx1"/>
                </a:solidFill>
                <a:effectLst/>
                <a:latin typeface="+mn-lt"/>
                <a:ea typeface="+mn-ea"/>
                <a:cs typeface="+mn-cs"/>
              </a:rPr>
              <a:t>Стандарт UMTS, диапазон 900 МГц</a:t>
            </a:r>
          </a:p>
          <a:p>
            <a:pPr rtl="0" eaLnBrk="1" fontAlgn="ctr" latinLnBrk="0" hangingPunct="1"/>
            <a:r>
              <a:rPr lang="bg-BG" sz="1300" b="0" i="0" u="none" strike="noStrike" kern="1200" dirty="0" smtClean="0">
                <a:solidFill>
                  <a:schemeClr val="tx1"/>
                </a:solidFill>
                <a:effectLst/>
                <a:latin typeface="+mn-lt"/>
                <a:ea typeface="+mn-ea"/>
                <a:cs typeface="+mn-cs"/>
              </a:rPr>
              <a:t>Приказ от 06.06.2011 № 128</a:t>
            </a:r>
            <a:endParaRPr lang="ru-RU" sz="1300" b="0" i="0" u="none" strike="noStrike" kern="1200" dirty="0" smtClean="0">
              <a:solidFill>
                <a:schemeClr val="tx1"/>
              </a:solidFill>
              <a:effectLst/>
              <a:latin typeface="+mn-lt"/>
              <a:ea typeface="+mn-ea"/>
              <a:cs typeface="+mn-cs"/>
            </a:endParaRPr>
          </a:p>
          <a:p>
            <a:pPr rtl="0" eaLnBrk="1" fontAlgn="ctr" latinLnBrk="0" hangingPunct="1"/>
            <a:r>
              <a:rPr lang="ru-RU" sz="1300" b="0" i="0" u="none" strike="noStrike" kern="1200" dirty="0" smtClean="0">
                <a:solidFill>
                  <a:schemeClr val="tx1"/>
                </a:solidFill>
                <a:effectLst/>
                <a:latin typeface="+mn-lt"/>
                <a:ea typeface="+mn-ea"/>
                <a:cs typeface="+mn-cs"/>
              </a:rPr>
              <a:t>Стандарт LTE</a:t>
            </a:r>
          </a:p>
          <a:p>
            <a:endParaRPr lang="ru-RU" sz="1300"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r>
              <a:rPr lang="ru-RU" sz="1300" b="1" kern="1200" dirty="0" smtClean="0">
                <a:solidFill>
                  <a:schemeClr val="tx1"/>
                </a:solidFill>
                <a:effectLst/>
                <a:latin typeface="+mn-lt"/>
                <a:ea typeface="+mn-ea"/>
                <a:cs typeface="+mn-cs"/>
              </a:rPr>
              <a:t>05.03.2015 № 62 «О внесении изменений в приказ Министерства связи и массовых коммуникаций Российской Федерации от 01.12.2011 № 331 «Об утверждении Административных регламентов Федерального агентства связи по предоставлению государственной услуги по регистрации деклараций о соответствии средств связи, по предоставлению государственной услуги по регистрации сертификатов соответствия на средства связи, по предоставлению государственной услуги по предоставлению информации из реестра деклараций о соответствии средств связи, по предоставлению государственной услуги по предоставлению информации из реестра сертификатов соответствия системы сертификации в области связи» </a:t>
            </a:r>
          </a:p>
          <a:p>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Реализация изменений в Административный регламент позволит установить максимальный срок ожидания в очереди при подаче запроса о предоставлении государственной услуги и при получении результата предоставления государственной услуги – 15 минут.</a:t>
            </a:r>
          </a:p>
          <a:p>
            <a:endParaRPr lang="ru-RU" sz="1300"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Суть изменений </a:t>
            </a:r>
            <a:r>
              <a:rPr lang="en-US" sz="1300" b="1" kern="1200" dirty="0" err="1" smtClean="0">
                <a:solidFill>
                  <a:schemeClr val="tx1"/>
                </a:solidFill>
                <a:effectLst/>
                <a:latin typeface="+mn-lt"/>
                <a:ea typeface="+mn-ea"/>
                <a:cs typeface="+mn-cs"/>
              </a:rPr>
              <a:t>WiFi</a:t>
            </a:r>
            <a:r>
              <a:rPr lang="ru-RU" sz="1300" b="1" kern="1200" dirty="0" smtClean="0">
                <a:solidFill>
                  <a:schemeClr val="tx1"/>
                </a:solidFill>
                <a:effectLst/>
                <a:latin typeface="+mn-lt"/>
                <a:ea typeface="+mn-ea"/>
                <a:cs typeface="+mn-cs"/>
              </a:rPr>
              <a:t>:</a:t>
            </a:r>
            <a:endParaRPr lang="en-US" sz="1300" b="1"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В настоящее время на рынке средств связи появилось оборудование радиодоступа для беспроводных сетей передачи данных новых стандартов </a:t>
            </a:r>
            <a:r>
              <a:rPr lang="en-US" sz="1300" kern="1200" dirty="0" smtClean="0">
                <a:solidFill>
                  <a:schemeClr val="tx1"/>
                </a:solidFill>
                <a:effectLst/>
                <a:latin typeface="+mn-lt"/>
                <a:ea typeface="+mn-ea"/>
                <a:cs typeface="+mn-cs"/>
              </a:rPr>
              <a:t>IEEE</a:t>
            </a:r>
            <a:r>
              <a:rPr lang="ru-RU" sz="1300" kern="1200" dirty="0" smtClean="0">
                <a:solidFill>
                  <a:schemeClr val="tx1"/>
                </a:solidFill>
                <a:effectLst/>
                <a:latin typeface="+mn-lt"/>
                <a:ea typeface="+mn-ea"/>
                <a:cs typeface="+mn-cs"/>
              </a:rPr>
              <a:t> 802.11</a:t>
            </a:r>
            <a:r>
              <a:rPr lang="en-US" sz="1300" kern="1200" dirty="0" smtClean="0">
                <a:solidFill>
                  <a:schemeClr val="tx1"/>
                </a:solidFill>
                <a:effectLst/>
                <a:latin typeface="+mn-lt"/>
                <a:ea typeface="+mn-ea"/>
                <a:cs typeface="+mn-cs"/>
              </a:rPr>
              <a:t>ac</a:t>
            </a:r>
            <a:r>
              <a:rPr lang="ru-RU" sz="1300" kern="1200" dirty="0" smtClean="0">
                <a:solidFill>
                  <a:schemeClr val="tx1"/>
                </a:solidFill>
                <a:effectLst/>
                <a:latin typeface="+mn-lt"/>
                <a:ea typeface="+mn-ea"/>
                <a:cs typeface="+mn-cs"/>
              </a:rPr>
              <a:t> и </a:t>
            </a:r>
            <a:r>
              <a:rPr lang="en-US" sz="1300" kern="1200" dirty="0" smtClean="0">
                <a:solidFill>
                  <a:schemeClr val="tx1"/>
                </a:solidFill>
                <a:effectLst/>
                <a:latin typeface="+mn-lt"/>
                <a:ea typeface="+mn-ea"/>
                <a:cs typeface="+mn-cs"/>
              </a:rPr>
              <a:t>IEEE</a:t>
            </a:r>
            <a:r>
              <a:rPr lang="ru-RU" sz="1300" kern="1200" dirty="0" smtClean="0">
                <a:solidFill>
                  <a:schemeClr val="tx1"/>
                </a:solidFill>
                <a:effectLst/>
                <a:latin typeface="+mn-lt"/>
                <a:ea typeface="+mn-ea"/>
                <a:cs typeface="+mn-cs"/>
              </a:rPr>
              <a:t>  802.11</a:t>
            </a:r>
            <a:r>
              <a:rPr lang="en-US" sz="1300" kern="1200" dirty="0" smtClean="0">
                <a:solidFill>
                  <a:schemeClr val="tx1"/>
                </a:solidFill>
                <a:effectLst/>
                <a:latin typeface="+mn-lt"/>
                <a:ea typeface="+mn-ea"/>
                <a:cs typeface="+mn-cs"/>
              </a:rPr>
              <a:t>ad</a:t>
            </a:r>
            <a:r>
              <a:rPr lang="ru-RU" sz="1300" kern="1200" dirty="0" smtClean="0">
                <a:solidFill>
                  <a:schemeClr val="tx1"/>
                </a:solidFill>
                <a:effectLst/>
                <a:latin typeface="+mn-lt"/>
                <a:ea typeface="+mn-ea"/>
                <a:cs typeface="+mn-cs"/>
              </a:rPr>
              <a:t> (далее – новые стандарты). Применение указанного оборудования радиодоступа позволяет в несколько раз повысить эффективность использования радиочастотного спектра по сравнению с существующими стандартами </a:t>
            </a:r>
            <a:r>
              <a:rPr lang="en-US" sz="1300" kern="1200" dirty="0" smtClean="0">
                <a:solidFill>
                  <a:schemeClr val="tx1"/>
                </a:solidFill>
                <a:effectLst/>
                <a:latin typeface="+mn-lt"/>
                <a:ea typeface="+mn-ea"/>
                <a:cs typeface="+mn-cs"/>
              </a:rPr>
              <a:t>IEEE</a:t>
            </a:r>
            <a:r>
              <a:rPr lang="ru-RU" sz="1300" kern="1200" dirty="0" smtClean="0">
                <a:solidFill>
                  <a:schemeClr val="tx1"/>
                </a:solidFill>
                <a:effectLst/>
                <a:latin typeface="+mn-lt"/>
                <a:ea typeface="+mn-ea"/>
                <a:cs typeface="+mn-cs"/>
              </a:rPr>
              <a:t> 802.11</a:t>
            </a:r>
            <a:r>
              <a:rPr lang="en-US" sz="1300" kern="1200" dirty="0" smtClean="0">
                <a:solidFill>
                  <a:schemeClr val="tx1"/>
                </a:solidFill>
                <a:effectLst/>
                <a:latin typeface="+mn-lt"/>
                <a:ea typeface="+mn-ea"/>
                <a:cs typeface="+mn-cs"/>
              </a:rPr>
              <a:t>n</a:t>
            </a:r>
            <a:r>
              <a:rPr lang="ru-RU" sz="1300" kern="1200" dirty="0" smtClean="0">
                <a:solidFill>
                  <a:schemeClr val="tx1"/>
                </a:solidFill>
                <a:effectLst/>
                <a:latin typeface="+mn-lt"/>
                <a:ea typeface="+mn-ea"/>
                <a:cs typeface="+mn-cs"/>
              </a:rPr>
              <a:t> и </a:t>
            </a:r>
            <a:r>
              <a:rPr lang="en-US" sz="1300" kern="1200" dirty="0" smtClean="0">
                <a:solidFill>
                  <a:schemeClr val="tx1"/>
                </a:solidFill>
                <a:effectLst/>
                <a:latin typeface="+mn-lt"/>
                <a:ea typeface="+mn-ea"/>
                <a:cs typeface="+mn-cs"/>
              </a:rPr>
              <a:t>IEEE</a:t>
            </a:r>
            <a:r>
              <a:rPr lang="ru-RU" sz="1300" kern="1200" dirty="0" smtClean="0">
                <a:solidFill>
                  <a:schemeClr val="tx1"/>
                </a:solidFill>
                <a:effectLst/>
                <a:latin typeface="+mn-lt"/>
                <a:ea typeface="+mn-ea"/>
                <a:cs typeface="+mn-cs"/>
              </a:rPr>
              <a:t> 802.16. В рамках выделенных полос радиочастот можно в несколько раз повысить скорость передачи информации (до 7 Гбит/сек), и тем самым удовлетворить возрастающую потребность пользователей в высоких скоростях передачи данных и повышении качества получаемых услуг связи. </a:t>
            </a:r>
          </a:p>
          <a:p>
            <a:r>
              <a:rPr lang="ru-RU" sz="1300" kern="1200" dirty="0" smtClean="0">
                <a:solidFill>
                  <a:schemeClr val="tx1"/>
                </a:solidFill>
                <a:effectLst/>
                <a:latin typeface="+mn-lt"/>
                <a:ea typeface="+mn-ea"/>
                <a:cs typeface="+mn-cs"/>
              </a:rPr>
              <a:t>Для использования на сети связи общего пользования оборудования новых стандартов является обязательным подтверждение соответствия этого оборудования установленным правилами применения обязательным требованиям, выполнение которых снизит риск нарушения целостности, устойчивости функционирования и безопасности единой сети электросвязи Российской Федерации при использовании на ней оборудования радиодоступа новых стандартов. Проектом приказа предполагается утвердить указанные требования.</a:t>
            </a:r>
          </a:p>
          <a:p>
            <a:endParaRPr lang="ru-RU" sz="1300" kern="1200" dirty="0" smtClean="0">
              <a:solidFill>
                <a:schemeClr val="tx1"/>
              </a:solidFill>
              <a:effectLst/>
              <a:latin typeface="+mn-lt"/>
              <a:ea typeface="+mn-ea"/>
              <a:cs typeface="+mn-cs"/>
            </a:endParaRPr>
          </a:p>
          <a:p>
            <a:r>
              <a:rPr lang="ru-RU" sz="1300" b="0" i="0" u="none" strike="noStrike" kern="1200" baseline="0" dirty="0" smtClean="0">
                <a:solidFill>
                  <a:schemeClr val="tx1"/>
                </a:solidFill>
                <a:latin typeface="+mn-lt"/>
                <a:ea typeface="+mn-ea"/>
                <a:cs typeface="+mn-cs"/>
              </a:rPr>
              <a:t>29 февраля 2016 года состоялось заседание Государственной комиссии по радиочастотам (ГКРЧ), на котором было принято решение</a:t>
            </a:r>
          </a:p>
          <a:p>
            <a:r>
              <a:rPr lang="ru-RU" sz="1300" b="0" i="0" u="none" strike="noStrike" kern="1200" baseline="0" dirty="0" smtClean="0">
                <a:solidFill>
                  <a:schemeClr val="tx1"/>
                </a:solidFill>
                <a:latin typeface="+mn-lt"/>
                <a:ea typeface="+mn-ea"/>
                <a:cs typeface="+mn-cs"/>
              </a:rPr>
              <a:t>об использовании в России частотного диапазона 57–66 ГГц для устройств стандарта IEEE 802.11ad (</a:t>
            </a:r>
            <a:r>
              <a:rPr lang="ru-RU" sz="1300" b="0" i="0" u="none" strike="noStrike" kern="1200" baseline="0" dirty="0" err="1" smtClean="0">
                <a:solidFill>
                  <a:schemeClr val="tx1"/>
                </a:solidFill>
                <a:latin typeface="+mn-lt"/>
                <a:ea typeface="+mn-ea"/>
                <a:cs typeface="+mn-cs"/>
              </a:rPr>
              <a:t>WiGig</a:t>
            </a:r>
            <a:r>
              <a:rPr lang="ru-RU" sz="1300" b="0" i="0" u="none" strike="noStrike" kern="1200" baseline="0" dirty="0" smtClean="0">
                <a:solidFill>
                  <a:schemeClr val="tx1"/>
                </a:solidFill>
                <a:latin typeface="+mn-lt"/>
                <a:ea typeface="+mn-ea"/>
                <a:cs typeface="+mn-cs"/>
              </a:rPr>
              <a:t>).</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Решением ГКРЧ также разрешено использование нового диапазона радиочастот 5650–5850 МГц устройствами стандарта IEEE 802.11aс (</a:t>
            </a:r>
            <a:r>
              <a:rPr lang="ru-RU" sz="1300" b="0" i="0" u="none" strike="noStrike" kern="1200" baseline="0" dirty="0" err="1" smtClean="0">
                <a:solidFill>
                  <a:schemeClr val="tx1"/>
                </a:solidFill>
                <a:latin typeface="+mn-lt"/>
                <a:ea typeface="+mn-ea"/>
                <a:cs typeface="+mn-cs"/>
              </a:rPr>
              <a:t>Wi-Fi</a:t>
            </a:r>
            <a:r>
              <a:rPr lang="ru-RU" sz="1300" b="0" i="0" u="none" strike="noStrike" kern="1200" baseline="0" dirty="0" smtClean="0">
                <a:solidFill>
                  <a:schemeClr val="tx1"/>
                </a:solidFill>
                <a:latin typeface="+mn-lt"/>
                <a:ea typeface="+mn-ea"/>
                <a:cs typeface="+mn-cs"/>
              </a:rPr>
              <a:t>).</a:t>
            </a:r>
          </a:p>
          <a:p>
            <a:r>
              <a:rPr lang="ru-RU" sz="1300" b="0" i="0" u="none" strike="noStrike" kern="1200" baseline="0" dirty="0" smtClean="0">
                <a:solidFill>
                  <a:schemeClr val="tx1"/>
                </a:solidFill>
                <a:latin typeface="+mn-lt"/>
                <a:ea typeface="+mn-ea"/>
                <a:cs typeface="+mn-cs"/>
              </a:rPr>
              <a:t>Это позволит использовать канал до 160 МГц внутри зданий при развертывании сетей </a:t>
            </a:r>
            <a:r>
              <a:rPr lang="ru-RU" sz="1300" b="0" i="0" u="none" strike="noStrike" kern="1200" baseline="0" dirty="0" err="1" smtClean="0">
                <a:solidFill>
                  <a:schemeClr val="tx1"/>
                </a:solidFill>
                <a:latin typeface="+mn-lt"/>
                <a:ea typeface="+mn-ea"/>
                <a:cs typeface="+mn-cs"/>
              </a:rPr>
              <a:t>Wi-Fi</a:t>
            </a:r>
            <a:r>
              <a:rPr lang="ru-RU" sz="1300" b="0" i="0" u="none" strike="noStrike" kern="1200" baseline="0" dirty="0" smtClean="0">
                <a:solidFill>
                  <a:schemeClr val="tx1"/>
                </a:solidFill>
                <a:latin typeface="+mn-lt"/>
                <a:ea typeface="+mn-ea"/>
                <a:cs typeface="+mn-cs"/>
              </a:rPr>
              <a:t> стандарта 802.11aс. </a:t>
            </a:r>
          </a:p>
          <a:p>
            <a:r>
              <a:rPr lang="ru-RU" sz="1300" b="0" i="0" u="none" strike="noStrike" kern="1200" baseline="0" dirty="0" smtClean="0">
                <a:solidFill>
                  <a:schemeClr val="tx1"/>
                </a:solidFill>
                <a:latin typeface="+mn-lt"/>
                <a:ea typeface="+mn-ea"/>
                <a:cs typeface="+mn-cs"/>
              </a:rPr>
              <a:t>Также для диапазона 5150–5350 МГц была вдвое повышена допустимая мощность излучения.</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22 апреля 2015 года приказом </a:t>
            </a:r>
            <a:r>
              <a:rPr lang="ru-RU" sz="1300" b="0" i="0" u="none" strike="noStrike" kern="1200" baseline="0" dirty="0" err="1" smtClean="0">
                <a:solidFill>
                  <a:schemeClr val="tx1"/>
                </a:solidFill>
                <a:latin typeface="+mn-lt"/>
                <a:ea typeface="+mn-ea"/>
                <a:cs typeface="+mn-cs"/>
              </a:rPr>
              <a:t>Минкомсвязи</a:t>
            </a:r>
            <a:r>
              <a:rPr lang="ru-RU" sz="1300" b="0" i="0" u="none" strike="noStrike" kern="1200" baseline="0" dirty="0" smtClean="0">
                <a:solidFill>
                  <a:schemeClr val="tx1"/>
                </a:solidFill>
                <a:latin typeface="+mn-lt"/>
                <a:ea typeface="+mn-ea"/>
                <a:cs typeface="+mn-cs"/>
              </a:rPr>
              <a:t> России №129 «О внесении изменений в Правила применения оборудования радиодоступа.</a:t>
            </a:r>
          </a:p>
          <a:p>
            <a:r>
              <a:rPr lang="ru-RU" sz="1300" b="0" i="0" u="none" strike="noStrike" kern="1200" baseline="0" dirty="0" smtClean="0">
                <a:solidFill>
                  <a:schemeClr val="tx1"/>
                </a:solidFill>
                <a:latin typeface="+mn-lt"/>
                <a:ea typeface="+mn-ea"/>
                <a:cs typeface="+mn-cs"/>
              </a:rPr>
              <a:t>Часть I. Правила применения оборудования радиодоступа для беспроводной передачи данных в диапазоне от 30 МГц до 66 ГГц, </a:t>
            </a:r>
          </a:p>
          <a:p>
            <a:r>
              <a:rPr lang="ru-RU" sz="1300" b="0" i="0" u="none" strike="noStrike" kern="1200" baseline="0" dirty="0" smtClean="0">
                <a:solidFill>
                  <a:schemeClr val="tx1"/>
                </a:solidFill>
                <a:latin typeface="+mn-lt"/>
                <a:ea typeface="+mn-ea"/>
                <a:cs typeface="+mn-cs"/>
              </a:rPr>
              <a:t>утвержденные приказом Министерства связи и массовых коммуникаций Российской Федерации от 14.09.2010 №124» были утверждены</a:t>
            </a:r>
          </a:p>
          <a:p>
            <a:r>
              <a:rPr lang="ru-RU" sz="1300" b="0" i="0" u="none" strike="noStrike" kern="1200" baseline="0" dirty="0" smtClean="0">
                <a:solidFill>
                  <a:schemeClr val="tx1"/>
                </a:solidFill>
                <a:latin typeface="+mn-lt"/>
                <a:ea typeface="+mn-ea"/>
                <a:cs typeface="+mn-cs"/>
              </a:rPr>
              <a:t>требования к использованию оборудования стандартов 802.11ac и </a:t>
            </a:r>
            <a:r>
              <a:rPr lang="en-US" sz="1300" b="0" i="0" u="none" strike="noStrike" kern="1200" baseline="0" dirty="0" smtClean="0">
                <a:solidFill>
                  <a:schemeClr val="tx1"/>
                </a:solidFill>
                <a:latin typeface="+mn-lt"/>
                <a:ea typeface="+mn-ea"/>
                <a:cs typeface="+mn-cs"/>
              </a:rPr>
              <a:t>802.11ad.</a:t>
            </a:r>
            <a:endParaRPr lang="ru-RU" sz="1300" b="0" i="0" u="none" strike="noStrike" kern="1200" baseline="0" dirty="0" smtClean="0">
              <a:solidFill>
                <a:schemeClr val="tx1"/>
              </a:solidFill>
              <a:latin typeface="+mn-lt"/>
              <a:ea typeface="+mn-ea"/>
              <a:cs typeface="+mn-cs"/>
            </a:endParaRPr>
          </a:p>
          <a:p>
            <a:endParaRPr lang="en-US"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В рамках работы по развитию современных технологий связи </a:t>
            </a:r>
            <a:r>
              <a:rPr lang="ru-RU" sz="1300" b="0" i="0" u="none" strike="noStrike" kern="1200" baseline="0" dirty="0" err="1" smtClean="0">
                <a:solidFill>
                  <a:schemeClr val="tx1"/>
                </a:solidFill>
                <a:latin typeface="+mn-lt"/>
                <a:ea typeface="+mn-ea"/>
                <a:cs typeface="+mn-cs"/>
              </a:rPr>
              <a:t>Минкомсвязь</a:t>
            </a:r>
            <a:r>
              <a:rPr lang="ru-RU" sz="1300" b="0" i="0" u="none" strike="noStrike" kern="1200" baseline="0" dirty="0" smtClean="0">
                <a:solidFill>
                  <a:schemeClr val="tx1"/>
                </a:solidFill>
                <a:latin typeface="+mn-lt"/>
                <a:ea typeface="+mn-ea"/>
                <a:cs typeface="+mn-cs"/>
              </a:rPr>
              <a:t> России разработала правила применения оборудования 28 29</a:t>
            </a:r>
          </a:p>
          <a:p>
            <a:r>
              <a:rPr lang="ru-RU" sz="1300" b="0" i="0" u="none" strike="noStrike" kern="1200" baseline="0" dirty="0" smtClean="0">
                <a:solidFill>
                  <a:schemeClr val="tx1"/>
                </a:solidFill>
                <a:latin typeface="+mn-lt"/>
                <a:ea typeface="+mn-ea"/>
                <a:cs typeface="+mn-cs"/>
              </a:rPr>
              <a:t>радиодоступа для беспроводной передачи данных в диапазоне радиочастот от 30 МГц до 66 ГГц. Правила позволят использовать на</a:t>
            </a:r>
          </a:p>
          <a:p>
            <a:r>
              <a:rPr lang="ru-RU" sz="1300" b="0" i="0" u="none" strike="noStrike" kern="1200" baseline="0" dirty="0" smtClean="0">
                <a:solidFill>
                  <a:schemeClr val="tx1"/>
                </a:solidFill>
                <a:latin typeface="+mn-lt"/>
                <a:ea typeface="+mn-ea"/>
                <a:cs typeface="+mn-cs"/>
              </a:rPr>
              <a:t>территории РФ оборудование связи современных стандартов IEEE </a:t>
            </a:r>
            <a:r>
              <a:rPr lang="en-US" sz="1300" b="0" i="0" u="none" strike="noStrike" kern="1200" baseline="0" dirty="0" smtClean="0">
                <a:solidFill>
                  <a:schemeClr val="tx1"/>
                </a:solidFill>
                <a:latin typeface="+mn-lt"/>
                <a:ea typeface="+mn-ea"/>
                <a:cs typeface="+mn-cs"/>
              </a:rPr>
              <a:t>802.11ac </a:t>
            </a:r>
            <a:r>
              <a:rPr lang="ru-RU" sz="1300" b="0" i="0" u="none" strike="noStrike" kern="1200" baseline="0" dirty="0" smtClean="0">
                <a:solidFill>
                  <a:schemeClr val="tx1"/>
                </a:solidFill>
                <a:latin typeface="+mn-lt"/>
                <a:ea typeface="+mn-ea"/>
                <a:cs typeface="+mn-cs"/>
              </a:rPr>
              <a:t>и </a:t>
            </a:r>
            <a:r>
              <a:rPr lang="en-US" sz="1300" b="0" i="0" u="none" strike="noStrike" kern="1200" baseline="0" dirty="0" smtClean="0">
                <a:solidFill>
                  <a:schemeClr val="tx1"/>
                </a:solidFill>
                <a:latin typeface="+mn-lt"/>
                <a:ea typeface="+mn-ea"/>
                <a:cs typeface="+mn-cs"/>
              </a:rPr>
              <a:t>IEEE 802.11ad.</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Применение новых стандартов позволяет существенно повысить эффективность использования радиочастотного спектра по сравнению</a:t>
            </a:r>
          </a:p>
          <a:p>
            <a:r>
              <a:rPr lang="ru-RU" sz="1300" b="0" i="0" u="none" strike="noStrike" kern="1200" baseline="0" dirty="0" smtClean="0">
                <a:solidFill>
                  <a:schemeClr val="tx1"/>
                </a:solidFill>
                <a:latin typeface="+mn-lt"/>
                <a:ea typeface="+mn-ea"/>
                <a:cs typeface="+mn-cs"/>
              </a:rPr>
              <a:t>с более ранними стандартами семейства IEEE 802.11. В рамках выделенных полос радиочастот в несколько раз увеличится скорость передачи информации,</a:t>
            </a:r>
          </a:p>
          <a:p>
            <a:r>
              <a:rPr lang="ru-RU" sz="1300" b="0" i="0" u="none" strike="noStrike" kern="1200" baseline="0" dirty="0" smtClean="0">
                <a:solidFill>
                  <a:schemeClr val="tx1"/>
                </a:solidFill>
                <a:latin typeface="+mn-lt"/>
                <a:ea typeface="+mn-ea"/>
                <a:cs typeface="+mn-cs"/>
              </a:rPr>
              <a:t>что удовлетворит возрастающую потребность к беспроводной передаче данных и тем самым повысит качество услуг связи.</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Стандарт IEEE 802.11ac — новое поколение </a:t>
            </a:r>
            <a:r>
              <a:rPr lang="ru-RU" sz="1300" b="0" i="0" u="none" strike="noStrike" kern="1200" baseline="0" dirty="0" err="1" smtClean="0">
                <a:solidFill>
                  <a:schemeClr val="tx1"/>
                </a:solidFill>
                <a:latin typeface="+mn-lt"/>
                <a:ea typeface="+mn-ea"/>
                <a:cs typeface="+mn-cs"/>
              </a:rPr>
              <a:t>Wi-Fi</a:t>
            </a:r>
            <a:r>
              <a:rPr lang="ru-RU" sz="1300" b="0" i="0" u="none" strike="noStrike" kern="1200" baseline="0" dirty="0" smtClean="0">
                <a:solidFill>
                  <a:schemeClr val="tx1"/>
                </a:solidFill>
                <a:latin typeface="+mn-lt"/>
                <a:ea typeface="+mn-ea"/>
                <a:cs typeface="+mn-cs"/>
              </a:rPr>
              <a:t>. Стандарт позволяет повысить скорость передачи данных по </a:t>
            </a:r>
            <a:r>
              <a:rPr lang="ru-RU" sz="1300" b="0" i="0" u="none" strike="noStrike" kern="1200" baseline="0" dirty="0" err="1" smtClean="0">
                <a:solidFill>
                  <a:schemeClr val="tx1"/>
                </a:solidFill>
                <a:latin typeface="+mn-lt"/>
                <a:ea typeface="+mn-ea"/>
                <a:cs typeface="+mn-cs"/>
              </a:rPr>
              <a:t>Wi-Fi</a:t>
            </a:r>
            <a:r>
              <a:rPr lang="ru-RU" sz="1300" b="0" i="0" u="none" strike="noStrike" kern="1200" baseline="0" dirty="0" smtClean="0">
                <a:solidFill>
                  <a:schemeClr val="tx1"/>
                </a:solidFill>
                <a:latin typeface="+mn-lt"/>
                <a:ea typeface="+mn-ea"/>
                <a:cs typeface="+mn-cs"/>
              </a:rPr>
              <a:t> до 7 Гбит/с </a:t>
            </a:r>
          </a:p>
          <a:p>
            <a:r>
              <a:rPr lang="ru-RU" sz="1300" b="0" i="0" u="none" strike="noStrike" kern="1200" baseline="0" dirty="0" smtClean="0">
                <a:solidFill>
                  <a:schemeClr val="tx1"/>
                </a:solidFill>
                <a:latin typeface="+mn-lt"/>
                <a:ea typeface="+mn-ea"/>
                <a:cs typeface="+mn-cs"/>
              </a:rPr>
              <a:t>и более эффективно использовать спектр за счет формирования сигнала узкой направленности.</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В то же время стандарт 802.11ad — это новый стандарт беспроводной связи. Он будет использоваться для соединения устройств, </a:t>
            </a:r>
          </a:p>
          <a:p>
            <a:r>
              <a:rPr lang="ru-RU" sz="1300" b="0" i="0" u="none" strike="noStrike" kern="1200" baseline="0" dirty="0" smtClean="0">
                <a:solidFill>
                  <a:schemeClr val="tx1"/>
                </a:solidFill>
                <a:latin typeface="+mn-lt"/>
                <a:ea typeface="+mn-ea"/>
                <a:cs typeface="+mn-cs"/>
              </a:rPr>
              <a:t>находящихся в прямой видимости на относительно небольших дистанциях до 10 м. Основное отличие нового стандарта </a:t>
            </a:r>
            <a:r>
              <a:rPr lang="ru-RU" sz="1300" b="0" i="0" u="none" strike="noStrike" kern="1200" baseline="0" dirty="0" err="1" smtClean="0">
                <a:solidFill>
                  <a:schemeClr val="tx1"/>
                </a:solidFill>
                <a:latin typeface="+mn-lt"/>
                <a:ea typeface="+mn-ea"/>
                <a:cs typeface="+mn-cs"/>
              </a:rPr>
              <a:t>Wi-Fi</a:t>
            </a:r>
            <a:r>
              <a:rPr lang="ru-RU" sz="1300" b="0" i="0" u="none" strike="noStrike" kern="1200" baseline="0" dirty="0" smtClean="0">
                <a:solidFill>
                  <a:schemeClr val="tx1"/>
                </a:solidFill>
                <a:latin typeface="+mn-lt"/>
                <a:ea typeface="+mn-ea"/>
                <a:cs typeface="+mn-cs"/>
              </a:rPr>
              <a:t> — возможность</a:t>
            </a:r>
          </a:p>
          <a:p>
            <a:r>
              <a:rPr lang="ru-RU" sz="1300" b="0" i="0" u="none" strike="noStrike" kern="1200" baseline="0" dirty="0" smtClean="0">
                <a:solidFill>
                  <a:schemeClr val="tx1"/>
                </a:solidFill>
                <a:latin typeface="+mn-lt"/>
                <a:ea typeface="+mn-ea"/>
                <a:cs typeface="+mn-cs"/>
              </a:rPr>
              <a:t>использования более высокого радиочастотного диапазона — 60 ГГц. Главный технологический потенциал этого стандарта — замена</a:t>
            </a:r>
          </a:p>
          <a:p>
            <a:r>
              <a:rPr lang="ru-RU" sz="1300" b="0" i="0" u="none" strike="noStrike" kern="1200" baseline="0" dirty="0" smtClean="0">
                <a:solidFill>
                  <a:schemeClr val="tx1"/>
                </a:solidFill>
                <a:latin typeface="+mn-lt"/>
                <a:ea typeface="+mn-ea"/>
                <a:cs typeface="+mn-cs"/>
              </a:rPr>
              <a:t>проводных соединений компьютерных устройств.</a:t>
            </a:r>
          </a:p>
          <a:p>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a:t>
            </a:r>
          </a:p>
          <a:p>
            <a:pPr lvl="0"/>
            <a:r>
              <a:rPr lang="ru-RU" sz="1300" b="1" kern="1200" dirty="0" smtClean="0">
                <a:solidFill>
                  <a:schemeClr val="tx1"/>
                </a:solidFill>
                <a:effectLst/>
                <a:latin typeface="+mn-lt"/>
                <a:ea typeface="+mn-ea"/>
                <a:cs typeface="+mn-cs"/>
              </a:rPr>
              <a:t>Приказ Министерства связи и массовых коммуникаций Российской Федерации от 15.06.2015 № 202 «О внесении изменений в Правила применения земных станций спутниковой связи и вещания единой сети электросвязи Российской Федерации, утвержденные приказом Министерства информационных технологий и связи Российской Федерации от 22.08.2007 № 99» (зарегистрирован в Министерстве юстиции Российской Федерации 24 июня 2015 г., регистрационный № 37779)</a:t>
            </a:r>
          </a:p>
          <a:p>
            <a:r>
              <a:rPr lang="ru-RU" sz="1300" kern="1200" dirty="0" smtClean="0">
                <a:solidFill>
                  <a:schemeClr val="tx1"/>
                </a:solidFill>
                <a:effectLst/>
                <a:latin typeface="+mn-lt"/>
                <a:ea typeface="+mn-ea"/>
                <a:cs typeface="+mn-cs"/>
              </a:rPr>
              <a:t>Приказом устанавливаются обязательные требования к параметрам антенных систем земных станций (далее – ЗС) и к параметрам передающего тракта ЗС спутниковой связи в дополнительных диапазонах частот, используемых для организации линий связи через искусственные спутники Земли на негеостационарных орбитах.</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pPr marL="0" marR="0" indent="0" algn="l" defTabSz="957720" rtl="0" eaLnBrk="1" fontAlgn="auto" latinLnBrk="0" hangingPunct="1">
              <a:lnSpc>
                <a:spcPct val="100000"/>
              </a:lnSpc>
              <a:spcBef>
                <a:spcPts val="0"/>
              </a:spcBef>
              <a:spcAft>
                <a:spcPts val="0"/>
              </a:spcAft>
              <a:buClrTx/>
              <a:buSzTx/>
              <a:buFontTx/>
              <a:buNone/>
              <a:tabLst/>
              <a:defRPr/>
            </a:pPr>
            <a:r>
              <a:rPr lang="ru-RU" sz="1400" dirty="0" smtClean="0"/>
              <a:t>В целях определения требований к АТ СПРТС для обеспечения их работы в любых сетях на территории Российской Федерации.</a:t>
            </a:r>
          </a:p>
          <a:p>
            <a:r>
              <a:rPr lang="ru-RU" sz="1300" b="1" kern="1200" dirty="0" smtClean="0">
                <a:solidFill>
                  <a:schemeClr val="tx1"/>
                </a:solidFill>
                <a:effectLst/>
                <a:latin typeface="+mn-lt"/>
                <a:ea typeface="+mn-ea"/>
                <a:cs typeface="+mn-cs"/>
              </a:rPr>
              <a:t>Приказ </a:t>
            </a:r>
            <a:r>
              <a:rPr lang="ru-RU" sz="1300" b="1" kern="1200" dirty="0" err="1" smtClean="0">
                <a:solidFill>
                  <a:schemeClr val="tx1"/>
                </a:solidFill>
                <a:effectLst/>
                <a:latin typeface="+mn-lt"/>
                <a:ea typeface="+mn-ea"/>
                <a:cs typeface="+mn-cs"/>
              </a:rPr>
              <a:t>Минкомсвязи</a:t>
            </a:r>
            <a:r>
              <a:rPr lang="ru-RU" sz="1300" b="1" kern="1200" dirty="0" smtClean="0">
                <a:solidFill>
                  <a:schemeClr val="tx1"/>
                </a:solidFill>
                <a:effectLst/>
                <a:latin typeface="+mn-lt"/>
                <a:ea typeface="+mn-ea"/>
                <a:cs typeface="+mn-cs"/>
              </a:rPr>
              <a:t> России от 05.05.29015 № 153 </a:t>
            </a:r>
            <a:r>
              <a:rPr lang="ru-RU" sz="1300" kern="1200" dirty="0" smtClean="0">
                <a:solidFill>
                  <a:schemeClr val="tx1"/>
                </a:solidFill>
                <a:effectLst/>
                <a:latin typeface="+mn-lt"/>
                <a:ea typeface="+mn-ea"/>
                <a:cs typeface="+mn-cs"/>
              </a:rPr>
              <a:t>«О внесении изменений в некоторые приказы Министерства информационных технологий и связи Российской Федерации и Министерства связи и массовых коммуникаций Российской Федерации по вопросам применения абонентских радиостанций (терминалов) в сетях подвижной радиотелефонной связи».</a:t>
            </a:r>
          </a:p>
          <a:p>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В последнее время пользователи услугами подвижной радиотелефонной связи сталкиваются со случаями, когда приобретенные ими импортные абонентские радиостанции (абонентские терминалы) не обеспечивают установления предусмотренных стандартами связи соединений и передачи сообщений в ряде действующих на территории Российской Федерации сетей подвижной радиотелефонной связи.</a:t>
            </a:r>
          </a:p>
          <a:p>
            <a:r>
              <a:rPr lang="ru-RU" sz="1300" kern="1200" dirty="0" smtClean="0">
                <a:solidFill>
                  <a:schemeClr val="tx1"/>
                </a:solidFill>
                <a:effectLst/>
                <a:latin typeface="+mn-lt"/>
                <a:ea typeface="+mn-ea"/>
                <a:cs typeface="+mn-cs"/>
              </a:rPr>
              <a:t>Наиболее вероятной причиной подобных нарушений является преднамеренная блокировка в абонентском терминале на программном уровне некоторых сетей подвижной радиотелефонной связи, развернутых на территории Российской Федерации. При этом декларант информацию о такой блокировке в декларации о соответствии абонентских радиостанций (абонентских терминалов) установленным требованиям не указывает.</a:t>
            </a:r>
          </a:p>
          <a:p>
            <a:r>
              <a:rPr lang="ru-RU" sz="1300" kern="1200" dirty="0" smtClean="0">
                <a:solidFill>
                  <a:schemeClr val="tx1"/>
                </a:solidFill>
                <a:effectLst/>
                <a:latin typeface="+mn-lt"/>
                <a:ea typeface="+mn-ea"/>
                <a:cs typeface="+mn-cs"/>
              </a:rPr>
              <a:t>Этому способствует также наличие в действующих правилах применения абонентских радиостанций (абонентских терминалов) недостаточно конкретных требований к ним в части безусловного выполнения в полном объеме процедур посылки и приема вызова, установления, поддержания и освобождения соединения с другими абонентскими радиостанциями (абонентскими терминалами). </a:t>
            </a:r>
          </a:p>
          <a:p>
            <a:r>
              <a:rPr lang="ru-RU" sz="1300" kern="1200" dirty="0" smtClean="0">
                <a:solidFill>
                  <a:schemeClr val="tx1"/>
                </a:solidFill>
                <a:effectLst/>
                <a:latin typeface="+mn-lt"/>
                <a:ea typeface="+mn-ea"/>
                <a:cs typeface="+mn-cs"/>
              </a:rPr>
              <a:t>В результате наличия рассматриваемой проблемы возникают негативные эффекты, приводящие к нарушениям прав потребителей (приобретателей абонентских радиостанций и абонентских терминалов), выражающихся во введение их в заблуждение при продаже указанной продукции.</a:t>
            </a:r>
          </a:p>
          <a:p>
            <a:r>
              <a:rPr lang="ru-RU" sz="1300" kern="1200" dirty="0" smtClean="0">
                <a:solidFill>
                  <a:schemeClr val="tx1"/>
                </a:solidFill>
                <a:effectLst/>
                <a:latin typeface="+mn-lt"/>
                <a:ea typeface="+mn-ea"/>
                <a:cs typeface="+mn-cs"/>
              </a:rPr>
              <a:t>С целью предупреждения возникновения указанной проблемы в правила применения абонентских радиостанций (абонентских терминалов) внесены изменения в части уточнения обязательных требований к выпускаемым в обращение на российском рынке абонентским радиостанциям (абонентским терминалам), обеспечивающих установление с их помощью сеансов связи и передачи информации во всех без исключения принятых в эксплуатацию сетях подвижной радиотелефонной связи на территории Российской Федерации, а также в части установления минимального объема испытаний абонентских радиостанций (абонентских терминалов), проводимых испытательными лабораториями (центрами) по заявкам декларантов при декларировании.</a:t>
            </a:r>
          </a:p>
          <a:p>
            <a:r>
              <a:rPr lang="ru-RU" sz="1600" b="1" kern="1200" dirty="0" smtClean="0">
                <a:solidFill>
                  <a:schemeClr val="tx1"/>
                </a:solidFill>
                <a:effectLst/>
                <a:latin typeface="+mn-lt"/>
                <a:ea typeface="+mn-ea"/>
                <a:cs typeface="+mn-cs"/>
              </a:rPr>
              <a:t>Изменения внесены в 7 приказов об утверждении правил применения абонентских радиостанций (абонентских терминалов) разных стандартов.</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r>
              <a:rPr lang="ru-RU" sz="1300" b="1" kern="1200" dirty="0" smtClean="0">
                <a:solidFill>
                  <a:schemeClr val="tx1"/>
                </a:solidFill>
                <a:effectLst/>
                <a:latin typeface="+mn-lt"/>
                <a:ea typeface="+mn-ea"/>
                <a:cs typeface="+mn-cs"/>
              </a:rPr>
              <a:t>Приказ </a:t>
            </a:r>
            <a:r>
              <a:rPr lang="ru-RU" sz="1300" b="1" kern="1200" dirty="0" err="1" smtClean="0">
                <a:solidFill>
                  <a:schemeClr val="tx1"/>
                </a:solidFill>
                <a:effectLst/>
                <a:latin typeface="+mn-lt"/>
                <a:ea typeface="+mn-ea"/>
                <a:cs typeface="+mn-cs"/>
              </a:rPr>
              <a:t>Минкомсвязи</a:t>
            </a:r>
            <a:r>
              <a:rPr lang="ru-RU" sz="1300" b="1" kern="1200" dirty="0" smtClean="0">
                <a:solidFill>
                  <a:schemeClr val="tx1"/>
                </a:solidFill>
                <a:effectLst/>
                <a:latin typeface="+mn-lt"/>
                <a:ea typeface="+mn-ea"/>
                <a:cs typeface="+mn-cs"/>
              </a:rPr>
              <a:t> России от 15.05.2015 № 169 </a:t>
            </a:r>
            <a:r>
              <a:rPr lang="ru-RU" sz="1300" kern="1200" dirty="0" smtClean="0">
                <a:solidFill>
                  <a:schemeClr val="tx1"/>
                </a:solidFill>
                <a:effectLst/>
                <a:latin typeface="+mn-lt"/>
                <a:ea typeface="+mn-ea"/>
                <a:cs typeface="+mn-cs"/>
              </a:rPr>
              <a:t>«Об утверждении Методики</a:t>
            </a:r>
            <a:r>
              <a:rPr lang="ru-RU" sz="1300" b="1" kern="1200" dirty="0" smtClean="0">
                <a:solidFill>
                  <a:schemeClr val="tx1"/>
                </a:solidFill>
                <a:effectLst/>
                <a:latin typeface="+mn-lt"/>
                <a:ea typeface="+mn-ea"/>
                <a:cs typeface="+mn-cs"/>
              </a:rPr>
              <a:t> </a:t>
            </a:r>
            <a:r>
              <a:rPr lang="ru-RU" sz="1300" kern="1200" dirty="0" smtClean="0">
                <a:solidFill>
                  <a:schemeClr val="tx1"/>
                </a:solidFill>
                <a:effectLst/>
                <a:latin typeface="+mn-lt"/>
                <a:ea typeface="+mn-ea"/>
                <a:cs typeface="+mn-cs"/>
              </a:rPr>
              <a:t>проведения сертификационных испытаний оборудования коммутации и маршрутизации пакетов информации сетей передачи данных, включая программное обеспечение, обеспечивающего выполнение установленных действий при проведении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a:t>
            </a:r>
          </a:p>
          <a:p>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Указанная Методика необходима для организации процесса получения органами по сертификации и испытательными лабораториями (центрами) аттестата аккредитации в Федеральной службе по аккредитации на проведение испытаний  технических средств ОРМ, проведения по заявкам изготовителей (поставщиков) испытаний оборудования, входящего в состав технических средств ОРМ, оформления сертификата соответствия. </a:t>
            </a:r>
          </a:p>
          <a:p>
            <a:r>
              <a:rPr lang="ru-RU" sz="1300" kern="1200" dirty="0" smtClean="0">
                <a:solidFill>
                  <a:schemeClr val="tx1"/>
                </a:solidFill>
                <a:effectLst/>
                <a:latin typeface="+mn-lt"/>
                <a:ea typeface="+mn-ea"/>
                <a:cs typeface="+mn-cs"/>
              </a:rPr>
              <a:t>После проведения сертификации технические средства ОРМ могут устанавливаться на сети связи общего пользования для обеспечения возможности выполнения установленных действий при проведении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a:t>
            </a:r>
          </a:p>
          <a:p>
            <a:endParaRPr lang="ru-RU" sz="1300" b="1"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17</a:t>
            </a:fld>
            <a:endParaRPr lang="ru-RU"/>
          </a:p>
        </p:txBody>
      </p:sp>
    </p:spTree>
    <p:extLst>
      <p:ext uri="{BB962C8B-B14F-4D97-AF65-F5344CB8AC3E}">
        <p14:creationId xmlns:p14="http://schemas.microsoft.com/office/powerpoint/2010/main" val="31789322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300" b="1" kern="1200" dirty="0" smtClean="0">
                <a:solidFill>
                  <a:schemeClr val="tx1"/>
                </a:solidFill>
                <a:effectLst/>
                <a:latin typeface="+mn-lt"/>
                <a:ea typeface="+mn-ea"/>
                <a:cs typeface="+mn-cs"/>
              </a:rPr>
              <a:t>***</a:t>
            </a:r>
          </a:p>
          <a:p>
            <a:r>
              <a:rPr lang="ru-RU" sz="1300" b="1" kern="1200" dirty="0" smtClean="0">
                <a:solidFill>
                  <a:schemeClr val="tx1"/>
                </a:solidFill>
                <a:effectLst/>
                <a:latin typeface="+mn-lt"/>
                <a:ea typeface="+mn-ea"/>
                <a:cs typeface="+mn-cs"/>
              </a:rPr>
              <a:t>29.07.2015 № 288 «Об утверждении формы декларации о соответствии средств связи» </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Изменения, утвержденные приказом </a:t>
            </a:r>
            <a:r>
              <a:rPr lang="ru-RU" sz="1300" kern="1200" dirty="0" err="1" smtClean="0">
                <a:solidFill>
                  <a:schemeClr val="tx1"/>
                </a:solidFill>
                <a:effectLst/>
                <a:latin typeface="+mn-lt"/>
                <a:ea typeface="+mn-ea"/>
                <a:cs typeface="+mn-cs"/>
              </a:rPr>
              <a:t>Минкомсвязи</a:t>
            </a:r>
            <a:r>
              <a:rPr lang="ru-RU" sz="1300" kern="1200" dirty="0" smtClean="0">
                <a:solidFill>
                  <a:schemeClr val="tx1"/>
                </a:solidFill>
                <a:effectLst/>
                <a:latin typeface="+mn-lt"/>
                <a:ea typeface="+mn-ea"/>
                <a:cs typeface="+mn-cs"/>
              </a:rPr>
              <a:t> России от 29.07.2015  № 288 направлены на совершенствование формы декларации о соответствии средств связи с целью более полного отражения в декларации сведений о декларируемых средствах связи, информации о заявителе и изготовителе для предупреждения действий, вводящих в заблуждение приобретателей, а также в целях снижения риска нарушения целостности, устойчивости функционирования и безопасности единой сети электросвязи Российской Федерации.</a:t>
            </a:r>
          </a:p>
          <a:p>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Утвержденной новой формой декларации о соответствии в области связи предусматривается включение в нее сведений о контактной информации и реквизитах заявителя и изготовителя, реквизитах протокола испытаний (номер и дата протокола испытаний, наименование, модель и версия ПО испытанного средства связи) и другой важной информации, реквизиты протокола собственных испытаний, версии всего программного обеспечения (далее- ПО) средства связи, включая наименование и версию ПО предустановленных программ.</a:t>
            </a:r>
          </a:p>
          <a:p>
            <a:endParaRPr lang="ru-RU" sz="1300"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pPr lvl="0"/>
            <a:r>
              <a:rPr lang="ru-RU" sz="1300" b="0" kern="1200" dirty="0" smtClean="0">
                <a:solidFill>
                  <a:schemeClr val="tx1"/>
                </a:solidFill>
                <a:effectLst/>
                <a:latin typeface="+mn-lt"/>
                <a:ea typeface="+mn-ea"/>
                <a:cs typeface="+mn-cs"/>
              </a:rPr>
              <a:t>Приказ </a:t>
            </a:r>
            <a:r>
              <a:rPr lang="ru-RU" sz="1300" kern="1200" dirty="0" err="1" smtClean="0">
                <a:solidFill>
                  <a:schemeClr val="tx1"/>
                </a:solidFill>
                <a:effectLst/>
                <a:latin typeface="+mn-lt"/>
                <a:ea typeface="+mn-ea"/>
                <a:cs typeface="+mn-cs"/>
              </a:rPr>
              <a:t>Минкомсвязи</a:t>
            </a:r>
            <a:r>
              <a:rPr lang="ru-RU" sz="1300" kern="1200" dirty="0" smtClean="0">
                <a:solidFill>
                  <a:schemeClr val="tx1"/>
                </a:solidFill>
                <a:effectLst/>
                <a:latin typeface="+mn-lt"/>
                <a:ea typeface="+mn-ea"/>
                <a:cs typeface="+mn-cs"/>
              </a:rPr>
              <a:t> России </a:t>
            </a:r>
            <a:r>
              <a:rPr lang="ru-RU" sz="1300" b="1" kern="1200" dirty="0" smtClean="0">
                <a:solidFill>
                  <a:schemeClr val="tx1"/>
                </a:solidFill>
                <a:effectLst/>
                <a:latin typeface="+mn-lt"/>
                <a:ea typeface="+mn-ea"/>
                <a:cs typeface="+mn-cs"/>
              </a:rPr>
              <a:t>от 15.09.2015 № 346 «Об утверждении Правил применения оборудования узлов обслуживания вызовов экстренных оперативных служб»</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Приказом утверждаются Правила применения оборудования узлов обслуживания вызовов экстренных оперативных служб (далее - УОВЭОС) для проведения обязательной сертификации (обязательного подтверждения соответствия) указанного оборудования в целях обеспечения целостности, устойчивости функционирования и безопасности единой сети электросвязи Российской Федерации при подключении УОВЭОС к сети связи общего пользования.</a:t>
            </a:r>
          </a:p>
          <a:p>
            <a:endParaRPr lang="ru-RU" dirty="0" smtClean="0"/>
          </a:p>
          <a:p>
            <a:r>
              <a:rPr lang="ru-RU" b="1" dirty="0" smtClean="0"/>
              <a:t>***</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kern="1200" dirty="0" smtClean="0">
                <a:solidFill>
                  <a:schemeClr val="tx1"/>
                </a:solidFill>
                <a:effectLst/>
                <a:latin typeface="+mn-lt"/>
                <a:ea typeface="+mn-ea"/>
                <a:cs typeface="+mn-cs"/>
              </a:rPr>
              <a:t>Приказ </a:t>
            </a:r>
            <a:r>
              <a:rPr lang="ru-RU" sz="1300" kern="1200" dirty="0" err="1" smtClean="0">
                <a:solidFill>
                  <a:schemeClr val="tx1"/>
                </a:solidFill>
                <a:effectLst/>
                <a:latin typeface="+mn-lt"/>
                <a:ea typeface="+mn-ea"/>
                <a:cs typeface="+mn-cs"/>
              </a:rPr>
              <a:t>Минкомсвязи</a:t>
            </a:r>
            <a:r>
              <a:rPr lang="ru-RU" sz="1300" kern="1200" dirty="0" smtClean="0">
                <a:solidFill>
                  <a:schemeClr val="tx1"/>
                </a:solidFill>
                <a:effectLst/>
                <a:latin typeface="+mn-lt"/>
                <a:ea typeface="+mn-ea"/>
                <a:cs typeface="+mn-cs"/>
              </a:rPr>
              <a:t> России </a:t>
            </a:r>
            <a:r>
              <a:rPr lang="ru-RU" sz="1200" b="1" dirty="0" smtClean="0">
                <a:solidFill>
                  <a:prstClr val="black"/>
                </a:solidFill>
              </a:rPr>
              <a:t>от 30.11.2015 № 484 </a:t>
            </a:r>
            <a:r>
              <a:rPr lang="ru-RU" sz="1300" b="1" kern="1200" dirty="0" smtClean="0">
                <a:solidFill>
                  <a:schemeClr val="tx1"/>
                </a:solidFill>
                <a:effectLst/>
                <a:latin typeface="+mn-lt"/>
                <a:ea typeface="+mn-ea"/>
                <a:cs typeface="+mn-cs"/>
              </a:rPr>
              <a:t>«Об утверждении Правил применения оборудования центров обработки вызовов экстренных оперативных служб»</a:t>
            </a:r>
            <a:r>
              <a:rPr lang="ru-RU" sz="1300" kern="1200" dirty="0" smtClean="0">
                <a:solidFill>
                  <a:schemeClr val="tx1"/>
                </a:solidFill>
                <a:effectLst/>
                <a:latin typeface="+mn-lt"/>
                <a:ea typeface="+mn-ea"/>
                <a:cs typeface="+mn-cs"/>
              </a:rPr>
              <a:t> </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kern="1200" dirty="0" smtClean="0">
                <a:solidFill>
                  <a:schemeClr val="tx1"/>
                </a:solidFill>
                <a:effectLst/>
                <a:latin typeface="+mn-lt"/>
                <a:ea typeface="+mn-ea"/>
                <a:cs typeface="+mn-cs"/>
              </a:rPr>
              <a:t>Часть I. Правила применения </a:t>
            </a:r>
            <a:r>
              <a:rPr lang="ru-RU" sz="1300" b="1" kern="1200" dirty="0" smtClean="0">
                <a:solidFill>
                  <a:schemeClr val="tx1"/>
                </a:solidFill>
                <a:effectLst/>
                <a:latin typeface="+mn-lt"/>
                <a:ea typeface="+mn-ea"/>
                <a:cs typeface="+mn-cs"/>
              </a:rPr>
              <a:t>оборудования центров обработки вызовов экстренных оперативных служб по единому номеру «112»</a:t>
            </a:r>
            <a:r>
              <a:rPr lang="ru-RU" sz="1300" kern="1200" dirty="0" smtClean="0">
                <a:solidFill>
                  <a:schemeClr val="tx1"/>
                </a:solidFill>
                <a:effectLst/>
                <a:latin typeface="+mn-lt"/>
                <a:ea typeface="+mn-ea"/>
                <a:cs typeface="+mn-cs"/>
              </a:rPr>
              <a:t>. – </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kern="1200" dirty="0" smtClean="0">
                <a:solidFill>
                  <a:schemeClr val="tx1"/>
                </a:solidFill>
                <a:effectLst/>
                <a:latin typeface="+mn-lt"/>
                <a:ea typeface="+mn-ea"/>
                <a:cs typeface="+mn-cs"/>
              </a:rPr>
              <a:t>В соответствии с Положением о системе обеспечения вызова экстренных оперативных служб по единому номеру «112», утвержденным постановлением Правительства Российской Федерации от 21 ноября 2011 г. № 958, центр обработки вызовов экстренных оперативных служб по единому номеру «112» (далее – ЦОВ-112) входит в состав информационно-коммуникационной подсистемы системы обеспечения вызова экстренных оперативных служб по единому номеру «112». Посредством коммутационного оборудования ЦОВ-112 осуществляется прием и обработка вызовов (сообщений о происшествиях), поступающих в экстренные оперативные службы по единому номеру «112», из сети связи общего пользования. Таким образом, оборудование ЦОВ-112 применяется в присоединяемой к сети связи общего пользования части технологической сети связи системы-112. </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a:t>
            </a:r>
          </a:p>
          <a:p>
            <a:pPr marL="0" marR="0" indent="0" algn="l" defTabSz="957720" rtl="0" eaLnBrk="1" fontAlgn="auto" latinLnBrk="0" hangingPunct="1">
              <a:lnSpc>
                <a:spcPct val="100000"/>
              </a:lnSpc>
              <a:spcBef>
                <a:spcPts val="0"/>
              </a:spcBef>
              <a:spcAft>
                <a:spcPts val="0"/>
              </a:spcAft>
              <a:buClrTx/>
              <a:buSzTx/>
              <a:buFontTx/>
              <a:buNone/>
              <a:tabLst/>
              <a:defRPr/>
            </a:pPr>
            <a:r>
              <a:rPr lang="ru-RU" sz="3200" dirty="0" smtClean="0">
                <a:solidFill>
                  <a:prstClr val="black"/>
                </a:solidFill>
              </a:rPr>
              <a:t>Приказ</a:t>
            </a:r>
            <a:r>
              <a:rPr lang="ru-RU" sz="3200" b="1" dirty="0" smtClean="0">
                <a:solidFill>
                  <a:prstClr val="black"/>
                </a:solidFill>
              </a:rPr>
              <a:t> от 23.07.2015 № 277</a:t>
            </a:r>
            <a:r>
              <a:rPr lang="ru-RU" sz="1400" dirty="0" smtClean="0"/>
              <a:t> - Об утверждении Обязательных метрологических требований к измерениям, относящимся к сфере государственного регулирования обеспечения единства измерений, в части компетенции Министерства связи и массовых коммуникаций Российской Федерации</a:t>
            </a:r>
          </a:p>
          <a:p>
            <a:pPr marL="0" marR="0" indent="0" algn="l" defTabSz="957720" rtl="0" eaLnBrk="1" fontAlgn="auto" latinLnBrk="0" hangingPunct="1">
              <a:lnSpc>
                <a:spcPct val="100000"/>
              </a:lnSpc>
              <a:spcBef>
                <a:spcPts val="0"/>
              </a:spcBef>
              <a:spcAft>
                <a:spcPts val="0"/>
              </a:spcAft>
              <a:buClrTx/>
              <a:buSzTx/>
              <a:buFontTx/>
              <a:buNone/>
              <a:tabLst/>
              <a:defRPr/>
            </a:pPr>
            <a:endParaRPr lang="en-US"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kern="1200" dirty="0" smtClean="0">
                <a:solidFill>
                  <a:schemeClr val="tx1"/>
                </a:solidFill>
                <a:effectLst/>
                <a:latin typeface="+mn-lt"/>
                <a:ea typeface="+mn-ea"/>
                <a:cs typeface="+mn-cs"/>
              </a:rPr>
              <a:t>данным приказ устанавливает показатели точности, в соответствии с которыми операторы связи осуществляют расчеты с пользователями за оказанные услуги связи. </a:t>
            </a:r>
            <a:r>
              <a:rPr lang="ru-RU" sz="1300" i="1" kern="1200" dirty="0" smtClean="0">
                <a:solidFill>
                  <a:schemeClr val="tx1"/>
                </a:solidFill>
                <a:effectLst/>
                <a:latin typeface="+mn-lt"/>
                <a:ea typeface="+mn-ea"/>
                <a:cs typeface="+mn-cs"/>
              </a:rPr>
              <a:t>Простыми словами: приказ устанавливает требования к погрешности (точности) весов (например, ± 1 г),  посредством которых отпускается товар на рынке покупателям, и не рассматриваются типы весов (рычажные, чашечные, электронные…).</a:t>
            </a:r>
            <a:endParaRPr lang="ru-RU"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endParaRPr lang="en-US"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Приказ разработан в соответствии с частью 5 статьи 5 Федерального закона от 26 июня 2008 г. № 102-ФЗ «Об обеспечении единства измерений» (далее – Приказ) в целях установления обязательных метрологических требований к измерениям, которые выполняются при оказании услуг почтовой связи и учете объема оказанных услуг электросвязи операторами связи для реализации пункта 9 части 3 статьи 1 и части 4 указанного Федерального закона.</a:t>
            </a:r>
          </a:p>
          <a:p>
            <a:r>
              <a:rPr lang="ru-RU" sz="1300" kern="1200" dirty="0" smtClean="0">
                <a:solidFill>
                  <a:schemeClr val="tx1"/>
                </a:solidFill>
                <a:effectLst/>
                <a:latin typeface="+mn-lt"/>
                <a:ea typeface="+mn-ea"/>
                <a:cs typeface="+mn-cs"/>
              </a:rPr>
              <a:t>Перечни измерений, относящиеся к сфере государственного регулирования обеспечения единства измерений в области связи, определены приказом Министерства связи и массовых коммуникаций Российской Федерации от 25.12.2009 г. № 184 «Об утверждении перечня измерений, относящихся к сфере государственного регулирования обеспечения единства измерений, в части компетенции Министерства связи и массовых коммуникаций Российской Федерации».</a:t>
            </a:r>
          </a:p>
          <a:p>
            <a:r>
              <a:rPr lang="ru-RU" sz="1300" kern="1200" dirty="0" smtClean="0">
                <a:solidFill>
                  <a:schemeClr val="tx1"/>
                </a:solidFill>
                <a:effectLst/>
                <a:latin typeface="+mn-lt"/>
                <a:ea typeface="+mn-ea"/>
                <a:cs typeface="+mn-cs"/>
              </a:rPr>
              <a:t>Принятие указанного нормативного правового акта обеспечит:</a:t>
            </a:r>
          </a:p>
          <a:p>
            <a:r>
              <a:rPr lang="ru-RU" sz="1300" kern="1200" dirty="0" smtClean="0">
                <a:solidFill>
                  <a:schemeClr val="tx1"/>
                </a:solidFill>
                <a:effectLst/>
                <a:latin typeface="+mn-lt"/>
                <a:ea typeface="+mn-ea"/>
                <a:cs typeface="+mn-cs"/>
              </a:rPr>
              <a:t>защиту прав и законных интересов граждан, общества и государства от отрицательных последствий недостоверных результатов измерений;</a:t>
            </a:r>
          </a:p>
          <a:p>
            <a:r>
              <a:rPr lang="ru-RU" sz="1300" kern="1200" dirty="0" smtClean="0">
                <a:solidFill>
                  <a:schemeClr val="tx1"/>
                </a:solidFill>
                <a:effectLst/>
                <a:latin typeface="+mn-lt"/>
                <a:ea typeface="+mn-ea"/>
                <a:cs typeface="+mn-cs"/>
              </a:rPr>
              <a:t>предупреждение действий операторов связи, вводящих в заблуждение пользователей услугами связи (абонентов), а также повышение достоверности расчетов с пользователями за оказанные  услуги электросвязи и услуги почтовой связи;</a:t>
            </a:r>
          </a:p>
          <a:p>
            <a:r>
              <a:rPr lang="ru-RU" sz="1300" kern="1200" dirty="0" smtClean="0">
                <a:solidFill>
                  <a:schemeClr val="tx1"/>
                </a:solidFill>
                <a:effectLst/>
                <a:latin typeface="+mn-lt"/>
                <a:ea typeface="+mn-ea"/>
                <a:cs typeface="+mn-cs"/>
              </a:rPr>
              <a:t>повышение достоверности взаиморасчетов между операторами связи в части пропуска трафика;</a:t>
            </a:r>
          </a:p>
          <a:p>
            <a:r>
              <a:rPr lang="ru-RU" sz="1300" kern="1200" dirty="0" smtClean="0">
                <a:solidFill>
                  <a:schemeClr val="tx1"/>
                </a:solidFill>
                <a:effectLst/>
                <a:latin typeface="+mn-lt"/>
                <a:ea typeface="+mn-ea"/>
                <a:cs typeface="+mn-cs"/>
              </a:rPr>
              <a:t>повышение уровня объективного контроля пользователями услуг связи, а также надзорными органами объема оказанных услуг связи оператором связи (продолжительности сеанса связи, объема переданной/принятой информации);</a:t>
            </a:r>
          </a:p>
          <a:p>
            <a:r>
              <a:rPr lang="ru-RU" sz="1300" kern="1200" dirty="0" smtClean="0">
                <a:solidFill>
                  <a:schemeClr val="tx1"/>
                </a:solidFill>
                <a:effectLst/>
                <a:latin typeface="+mn-lt"/>
                <a:ea typeface="+mn-ea"/>
                <a:cs typeface="+mn-cs"/>
              </a:rPr>
              <a:t>целостность, устойчивость функционирования сетей связи общего пользования и их безопасность;</a:t>
            </a:r>
          </a:p>
          <a:p>
            <a:r>
              <a:rPr lang="ru-RU" sz="1300" kern="1200" dirty="0" smtClean="0">
                <a:solidFill>
                  <a:schemeClr val="tx1"/>
                </a:solidFill>
                <a:effectLst/>
                <a:latin typeface="+mn-lt"/>
                <a:ea typeface="+mn-ea"/>
                <a:cs typeface="+mn-cs"/>
              </a:rPr>
              <a:t>возможность перехода на посекундную тарификацию оказываемых услуг связи и услуг по пропуску трафика;</a:t>
            </a:r>
          </a:p>
          <a:p>
            <a:r>
              <a:rPr lang="ru-RU" sz="1300" kern="1200" dirty="0" smtClean="0">
                <a:solidFill>
                  <a:schemeClr val="tx1"/>
                </a:solidFill>
                <a:effectLst/>
                <a:latin typeface="+mn-lt"/>
                <a:ea typeface="+mn-ea"/>
                <a:cs typeface="+mn-cs"/>
              </a:rPr>
              <a:t>снижение нагрузки на операторов в связи с сокращением, в перспективе, количества выполняемых надзорными органами процедур по контролю (надзору) за соблюдением законодательства Российской Федерации в сфере связи;</a:t>
            </a:r>
          </a:p>
          <a:p>
            <a:r>
              <a:rPr lang="ru-RU" sz="1300" kern="1200" dirty="0" smtClean="0">
                <a:solidFill>
                  <a:schemeClr val="tx1"/>
                </a:solidFill>
                <a:effectLst/>
                <a:latin typeface="+mn-lt"/>
                <a:ea typeface="+mn-ea"/>
                <a:cs typeface="+mn-cs"/>
              </a:rPr>
              <a:t>использование операторами связи результатов измерений при разрешении конфликтных ситуаций, как с пользователями услуг связи, так и с взаимодействующими операторами связи.</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endParaRPr lang="ru-RU" sz="13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18</a:t>
            </a:fld>
            <a:endParaRPr lang="ru-RU"/>
          </a:p>
        </p:txBody>
      </p:sp>
    </p:spTree>
    <p:extLst>
      <p:ext uri="{BB962C8B-B14F-4D97-AF65-F5344CB8AC3E}">
        <p14:creationId xmlns:p14="http://schemas.microsoft.com/office/powerpoint/2010/main" val="3178932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err="1" smtClean="0">
                <a:solidFill>
                  <a:schemeClr val="tx1"/>
                </a:solidFill>
                <a:latin typeface="+mn-lt"/>
                <a:ea typeface="+mn-ea"/>
                <a:cs typeface="+mn-cs"/>
              </a:rPr>
              <a:t>Минкомсвязь</a:t>
            </a:r>
            <a:r>
              <a:rPr lang="ru-RU" sz="1300" b="0" i="0" u="none" strike="noStrike" kern="1200" baseline="0" dirty="0" smtClean="0">
                <a:solidFill>
                  <a:schemeClr val="tx1"/>
                </a:solidFill>
                <a:latin typeface="+mn-lt"/>
                <a:ea typeface="+mn-ea"/>
                <a:cs typeface="+mn-cs"/>
              </a:rPr>
              <a:t> России продолжила усовершенствовать нормативно-правовую базу, позволяющую использовать современные услуги связи в мобильных сетях четвертого поколения LTE. Так, в декабре 2015 года у операторов сотовой связи появилась </a:t>
            </a:r>
            <a:r>
              <a:rPr lang="ru-RU" sz="1300" b="0" i="0" u="none" strike="noStrike" kern="1200" baseline="0" dirty="0" err="1" smtClean="0">
                <a:solidFill>
                  <a:schemeClr val="tx1"/>
                </a:solidFill>
                <a:latin typeface="+mn-lt"/>
                <a:ea typeface="+mn-ea"/>
                <a:cs typeface="+mn-cs"/>
              </a:rPr>
              <a:t>возмож</a:t>
            </a:r>
            <a:r>
              <a:rPr lang="ru-RU" sz="1300" b="0" i="0" u="none" strike="noStrike" kern="1200" baseline="0" dirty="0" smtClean="0">
                <a:solidFill>
                  <a:schemeClr val="tx1"/>
                </a:solidFill>
                <a:latin typeface="+mn-lt"/>
                <a:ea typeface="+mn-ea"/>
                <a:cs typeface="+mn-cs"/>
              </a:rPr>
              <a:t> </a:t>
            </a:r>
            <a:r>
              <a:rPr lang="ru-RU" sz="1300" b="0" i="0" u="none" strike="noStrike" kern="1200" baseline="0" dirty="0" err="1" smtClean="0">
                <a:solidFill>
                  <a:schemeClr val="tx1"/>
                </a:solidFill>
                <a:latin typeface="+mn-lt"/>
                <a:ea typeface="+mn-ea"/>
                <a:cs typeface="+mn-cs"/>
              </a:rPr>
              <a:t>ность</a:t>
            </a:r>
            <a:r>
              <a:rPr lang="ru-RU" sz="1300" b="0" i="0" u="none" strike="noStrike" kern="1200" baseline="0" dirty="0" smtClean="0">
                <a:solidFill>
                  <a:schemeClr val="tx1"/>
                </a:solidFill>
                <a:latin typeface="+mn-lt"/>
                <a:ea typeface="+mn-ea"/>
                <a:cs typeface="+mn-cs"/>
              </a:rPr>
              <a:t> строить сети связи с применением передачи пакетов информации на основе подсистемы передачи мультимедийных сообщений (IP </a:t>
            </a:r>
            <a:r>
              <a:rPr lang="ru-RU" sz="1300" b="0" i="0" u="none" strike="noStrike" kern="1200" baseline="0" dirty="0" err="1" smtClean="0">
                <a:solidFill>
                  <a:schemeClr val="tx1"/>
                </a:solidFill>
                <a:latin typeface="+mn-lt"/>
                <a:ea typeface="+mn-ea"/>
                <a:cs typeface="+mn-cs"/>
              </a:rPr>
              <a:t>Multimedia</a:t>
            </a:r>
            <a:r>
              <a:rPr lang="ru-RU" sz="1300" b="0" i="0" u="none" strike="noStrike" kern="1200" baseline="0" dirty="0" smtClean="0">
                <a:solidFill>
                  <a:schemeClr val="tx1"/>
                </a:solidFill>
                <a:latin typeface="+mn-lt"/>
                <a:ea typeface="+mn-ea"/>
                <a:cs typeface="+mn-cs"/>
              </a:rPr>
              <a:t> </a:t>
            </a:r>
            <a:r>
              <a:rPr lang="ru-RU" sz="1300" b="0" i="0" u="none" strike="noStrike" kern="1200" baseline="0" dirty="0" err="1" smtClean="0">
                <a:solidFill>
                  <a:schemeClr val="tx1"/>
                </a:solidFill>
                <a:latin typeface="+mn-lt"/>
                <a:ea typeface="+mn-ea"/>
                <a:cs typeface="+mn-cs"/>
              </a:rPr>
              <a:t>Subsystem</a:t>
            </a:r>
            <a:r>
              <a:rPr lang="ru-RU" sz="1300" b="0" i="0" u="none" strike="noStrike" kern="1200" baseline="0" dirty="0" smtClean="0">
                <a:solidFill>
                  <a:schemeClr val="tx1"/>
                </a:solidFill>
                <a:latin typeface="+mn-lt"/>
                <a:ea typeface="+mn-ea"/>
                <a:cs typeface="+mn-cs"/>
              </a:rPr>
              <a:t> — IMS). Операторы смогут использовать сети доступа LTE между узлом сети подвижной связи и пользовательским оборудованием для оказания услуг голосовой связи. Это позволит в перспективе внедрить услугу </a:t>
            </a:r>
            <a:r>
              <a:rPr lang="ru-RU" sz="1300" b="0" i="0" u="none" strike="noStrike" kern="1200" baseline="0" dirty="0" err="1" smtClean="0">
                <a:solidFill>
                  <a:schemeClr val="tx1"/>
                </a:solidFill>
                <a:latin typeface="+mn-lt"/>
                <a:ea typeface="+mn-ea"/>
                <a:cs typeface="+mn-cs"/>
              </a:rPr>
              <a:t>VoLTE</a:t>
            </a:r>
            <a:r>
              <a:rPr lang="ru-RU" sz="1300" b="0" i="0" u="none" strike="noStrike" kern="1200" baseline="0" dirty="0" smtClean="0">
                <a:solidFill>
                  <a:schemeClr val="tx1"/>
                </a:solidFill>
                <a:latin typeface="+mn-lt"/>
                <a:ea typeface="+mn-ea"/>
                <a:cs typeface="+mn-cs"/>
              </a:rPr>
              <a:t> (</a:t>
            </a:r>
            <a:r>
              <a:rPr lang="ru-RU" sz="1300" b="0" i="0" u="none" strike="noStrike" kern="1200" baseline="0" dirty="0" err="1" smtClean="0">
                <a:solidFill>
                  <a:schemeClr val="tx1"/>
                </a:solidFill>
                <a:latin typeface="+mn-lt"/>
                <a:ea typeface="+mn-ea"/>
                <a:cs typeface="+mn-cs"/>
              </a:rPr>
              <a:t>Voice</a:t>
            </a:r>
            <a:r>
              <a:rPr lang="ru-RU" sz="1300" b="0" i="0" u="none" strike="noStrike" kern="1200" baseline="0" dirty="0" smtClean="0">
                <a:solidFill>
                  <a:schemeClr val="tx1"/>
                </a:solidFill>
                <a:latin typeface="+mn-lt"/>
                <a:ea typeface="+mn-ea"/>
                <a:cs typeface="+mn-cs"/>
              </a:rPr>
              <a:t> </a:t>
            </a:r>
            <a:r>
              <a:rPr lang="ru-RU" sz="1300" b="0" i="0" u="none" strike="noStrike" kern="1200" baseline="0" dirty="0" err="1" smtClean="0">
                <a:solidFill>
                  <a:schemeClr val="tx1"/>
                </a:solidFill>
                <a:latin typeface="+mn-lt"/>
                <a:ea typeface="+mn-ea"/>
                <a:cs typeface="+mn-cs"/>
              </a:rPr>
              <a:t>over</a:t>
            </a:r>
            <a:r>
              <a:rPr lang="ru-RU" sz="1300" b="0" i="0" u="none" strike="noStrike" kern="1200" baseline="0" dirty="0" smtClean="0">
                <a:solidFill>
                  <a:schemeClr val="tx1"/>
                </a:solidFill>
                <a:latin typeface="+mn-lt"/>
                <a:ea typeface="+mn-ea"/>
                <a:cs typeface="+mn-cs"/>
              </a:rPr>
              <a:t> LTE). </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Таким образом, уже в 2016 году операторы связи смогут предоставить услуги современной технологии IMS. Технология IMS позволяет создать единую коммуникационную инфраструктуру, которая предоставит абонентам сетей фиксированной и мобильной связи расширенный набор современных и перспективных услуг связи. Так, абоненты получат возможность совершать вызовы, основанные на различных комбинациях голоса, текста, графики и видео, осуществлять персональные коммуникации в реальном времени (например, сеансы голосовой связи) с помощью передачи пакетной информации, не прибегая при этом к технологиям, ориентированным на передачу каналов. Технология IMS полностью обеспечивает взаимодействие с внешними сетями традиционной телефонии как для фиксированной, так и для мобильной связи. IMS также позволяет сократить издержки операторов на строительство сетей связи.</a:t>
            </a:r>
          </a:p>
          <a:p>
            <a:endParaRPr lang="ru-RU" sz="1300" b="0" i="0" u="none" strike="noStrike" kern="1200" baseline="0" dirty="0" smtClean="0">
              <a:solidFill>
                <a:schemeClr val="tx1"/>
              </a:solidFill>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400" b="1" dirty="0" smtClean="0"/>
              <a:t>Приказ от 14.12.2015 № 541 </a:t>
            </a:r>
            <a:r>
              <a:rPr lang="ru-RU" sz="1400" dirty="0" smtClean="0"/>
              <a:t>"Об утверждении Правил применения оборудования, входящего в состав транзитных узлов связи сети фиксированной телефонной связи. Часть ХIII. Правила применения </a:t>
            </a:r>
            <a:r>
              <a:rPr lang="ru-RU" sz="1400" dirty="0" err="1" smtClean="0"/>
              <a:t>зоновых</a:t>
            </a:r>
            <a:r>
              <a:rPr lang="ru-RU" sz="1400" dirty="0" smtClean="0"/>
              <a:t> телефонных станций, использующих технологию коммутации пакетов информации на основе подсистемы передачи мультимедийных сообщений" </a:t>
            </a:r>
          </a:p>
          <a:p>
            <a:endParaRPr lang="ru-RU" sz="1300" b="0" i="0" u="none" strike="noStrike" kern="1200" baseline="0" dirty="0" smtClean="0">
              <a:solidFill>
                <a:schemeClr val="tx1"/>
              </a:solidFill>
              <a:latin typeface="+mn-lt"/>
              <a:ea typeface="+mn-ea"/>
              <a:cs typeface="+mn-cs"/>
            </a:endParaRPr>
          </a:p>
          <a:p>
            <a:r>
              <a:rPr lang="ru-RU" sz="1200" b="1" dirty="0" smtClean="0"/>
              <a:t>Приказ </a:t>
            </a:r>
            <a:r>
              <a:rPr lang="ru-RU" sz="1300" b="1" i="0" u="none" strike="noStrike" kern="1200" baseline="0" dirty="0" smtClean="0">
                <a:solidFill>
                  <a:schemeClr val="tx1"/>
                </a:solidFill>
                <a:latin typeface="+mn-lt"/>
                <a:ea typeface="+mn-ea"/>
                <a:cs typeface="+mn-cs"/>
              </a:rPr>
              <a:t>от 14.12.2015 № 542 </a:t>
            </a:r>
            <a:r>
              <a:rPr lang="ru-RU" sz="1300" b="0" i="0" u="none" strike="noStrike" kern="1200" baseline="0" dirty="0" smtClean="0">
                <a:solidFill>
                  <a:schemeClr val="tx1"/>
                </a:solidFill>
                <a:latin typeface="+mn-lt"/>
                <a:ea typeface="+mn-ea"/>
                <a:cs typeface="+mn-cs"/>
              </a:rPr>
              <a:t>"Об утверждении Правил применения оборудования, входящего в состав транзитных узлов связи сети фиксированной телефонной связи. Часть XIV. Правила применения междугородных телефонных станций, использующих технологию коммутации пакетов информации на основе подсистемы передачи мультимедийных сообщений"</a:t>
            </a:r>
          </a:p>
          <a:p>
            <a:endParaRPr lang="ru-RU" sz="1300" b="0" i="0" u="none" strike="noStrike" kern="1200" baseline="0" dirty="0" smtClean="0">
              <a:solidFill>
                <a:schemeClr val="tx1"/>
              </a:solidFill>
              <a:latin typeface="+mn-lt"/>
              <a:ea typeface="+mn-ea"/>
              <a:cs typeface="+mn-cs"/>
            </a:endParaRPr>
          </a:p>
          <a:p>
            <a:r>
              <a:rPr lang="ru-RU" sz="1300" b="1" i="0" u="none" strike="noStrike" kern="1200" baseline="0" dirty="0" smtClean="0">
                <a:solidFill>
                  <a:schemeClr val="tx1"/>
                </a:solidFill>
                <a:latin typeface="+mn-lt"/>
                <a:ea typeface="+mn-ea"/>
                <a:cs typeface="+mn-cs"/>
              </a:rPr>
              <a:t>Приказ от 14.12.2015 № 543 </a:t>
            </a:r>
            <a:r>
              <a:rPr lang="ru-RU" sz="1300" b="0" i="0" u="none" strike="noStrike" kern="1200" baseline="0" dirty="0" smtClean="0">
                <a:solidFill>
                  <a:schemeClr val="tx1"/>
                </a:solidFill>
                <a:latin typeface="+mn-lt"/>
                <a:ea typeface="+mn-ea"/>
                <a:cs typeface="+mn-cs"/>
              </a:rPr>
              <a:t>"О внесении изменений в некоторые приказы Министерства информационных технологий и связи Российской Федерации и Министерства связи и массовых коммуникаций Российской Федерации"</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a:t>
            </a:r>
          </a:p>
          <a:p>
            <a:r>
              <a:rPr lang="ru-RU" sz="1300" b="1" kern="1200" dirty="0" smtClean="0">
                <a:solidFill>
                  <a:schemeClr val="tx1"/>
                </a:solidFill>
                <a:effectLst/>
                <a:latin typeface="+mn-lt"/>
                <a:ea typeface="+mn-ea"/>
                <a:cs typeface="+mn-cs"/>
              </a:rPr>
              <a:t>Суть</a:t>
            </a:r>
            <a:r>
              <a:rPr lang="ru-RU" sz="1300" b="1" kern="1200" baseline="0" dirty="0" smtClean="0">
                <a:solidFill>
                  <a:schemeClr val="tx1"/>
                </a:solidFill>
                <a:effectLst/>
                <a:latin typeface="+mn-lt"/>
                <a:ea typeface="+mn-ea"/>
                <a:cs typeface="+mn-cs"/>
              </a:rPr>
              <a:t> для </a:t>
            </a:r>
            <a:r>
              <a:rPr lang="en-US" sz="1300" b="1" kern="1200" baseline="0" dirty="0" smtClean="0">
                <a:solidFill>
                  <a:schemeClr val="tx1"/>
                </a:solidFill>
                <a:effectLst/>
                <a:latin typeface="+mn-lt"/>
                <a:ea typeface="+mn-ea"/>
                <a:cs typeface="+mn-cs"/>
              </a:rPr>
              <a:t>IMS </a:t>
            </a:r>
            <a:r>
              <a:rPr lang="ru-RU" sz="1300" b="1" kern="1200" baseline="0" dirty="0" smtClean="0">
                <a:solidFill>
                  <a:schemeClr val="tx1"/>
                </a:solidFill>
                <a:effectLst/>
                <a:latin typeface="+mn-lt"/>
                <a:ea typeface="+mn-ea"/>
                <a:cs typeface="+mn-cs"/>
              </a:rPr>
              <a:t>ПРТС:</a:t>
            </a:r>
          </a:p>
          <a:p>
            <a:pPr marL="0" marR="0" indent="0" algn="l" defTabSz="957720" rtl="0" eaLnBrk="1" fontAlgn="auto" latinLnBrk="0" hangingPunct="1">
              <a:lnSpc>
                <a:spcPct val="100000"/>
              </a:lnSpc>
              <a:spcBef>
                <a:spcPts val="0"/>
              </a:spcBef>
              <a:spcAft>
                <a:spcPts val="0"/>
              </a:spcAft>
              <a:buClrTx/>
              <a:buSzTx/>
              <a:buFontTx/>
              <a:buNone/>
              <a:tabLst/>
              <a:defRPr/>
            </a:pPr>
            <a:r>
              <a:rPr lang="ru-RU" sz="1300" kern="1200" dirty="0" smtClean="0">
                <a:solidFill>
                  <a:schemeClr val="tx1"/>
                </a:solidFill>
                <a:effectLst/>
                <a:latin typeface="+mn-lt"/>
                <a:ea typeface="+mn-ea"/>
                <a:cs typeface="+mn-cs"/>
              </a:rPr>
              <a:t>В настоящее время одним из основных направлений развития отрасли телекоммуникаций является конвергенция фиксированных и мобильных сетей связи на основе перехода от классических телекоммуникационных технологий к интернет-технологиям. Одним из решений, позволяющих реализовать создание единой коммуникационной инфраструктуры, является технология коммутации пакетов информации на основе подсистемы передачи мультимедийных сообщений (IP </a:t>
            </a:r>
            <a:r>
              <a:rPr lang="ru-RU" sz="1300" kern="1200" dirty="0" err="1" smtClean="0">
                <a:solidFill>
                  <a:schemeClr val="tx1"/>
                </a:solidFill>
                <a:effectLst/>
                <a:latin typeface="+mn-lt"/>
                <a:ea typeface="+mn-ea"/>
                <a:cs typeface="+mn-cs"/>
              </a:rPr>
              <a:t>Multimedia</a:t>
            </a:r>
            <a:r>
              <a:rPr lang="ru-RU" sz="1300" kern="1200" dirty="0" smtClean="0">
                <a:solidFill>
                  <a:schemeClr val="tx1"/>
                </a:solidFill>
                <a:effectLst/>
                <a:latin typeface="+mn-lt"/>
                <a:ea typeface="+mn-ea"/>
                <a:cs typeface="+mn-cs"/>
              </a:rPr>
              <a:t> </a:t>
            </a:r>
            <a:r>
              <a:rPr lang="ru-RU" sz="1300" kern="1200" dirty="0" err="1" smtClean="0">
                <a:solidFill>
                  <a:schemeClr val="tx1"/>
                </a:solidFill>
                <a:effectLst/>
                <a:latin typeface="+mn-lt"/>
                <a:ea typeface="+mn-ea"/>
                <a:cs typeface="+mn-cs"/>
              </a:rPr>
              <a:t>Subsystem</a:t>
            </a:r>
            <a:r>
              <a:rPr lang="ru-RU" sz="1300" kern="1200" dirty="0" smtClean="0">
                <a:solidFill>
                  <a:schemeClr val="tx1"/>
                </a:solidFill>
                <a:effectLst/>
                <a:latin typeface="+mn-lt"/>
                <a:ea typeface="+mn-ea"/>
                <a:cs typeface="+mn-cs"/>
              </a:rPr>
              <a:t> – IMS). Она является универсальной технологической средой, позволяющей разрабатывать и предоставлять абонентам сетей фиксированной и мобильной связи расширенного набора услуг связи, основанного на различных комбинациях голоса, текста, графики и видео, осуществить персональные коммуникации в реальном масштабе времени (например сеансы голосовой связи) на сети пакетной коммутации, не прибегая к технологиям, ориентированным на коммутацию каналов. При этом обеспечивается взаимодействие с внешними сетями традиционной телефонии как для фиксированной, так и для мобильной связи. </a:t>
            </a:r>
            <a:br>
              <a:rPr lang="ru-RU" sz="1300" kern="1200" dirty="0" smtClean="0">
                <a:solidFill>
                  <a:schemeClr val="tx1"/>
                </a:solidFill>
                <a:effectLst/>
                <a:latin typeface="+mn-lt"/>
                <a:ea typeface="+mn-ea"/>
                <a:cs typeface="+mn-cs"/>
              </a:rPr>
            </a:br>
            <a:r>
              <a:rPr lang="ru-RU" sz="1300" kern="1200" dirty="0" smtClean="0">
                <a:solidFill>
                  <a:schemeClr val="tx1"/>
                </a:solidFill>
                <a:effectLst/>
                <a:latin typeface="+mn-lt"/>
                <a:ea typeface="+mn-ea"/>
                <a:cs typeface="+mn-cs"/>
              </a:rPr>
              <a:t>          Оборудование IMS входит в состав коммутационного оборудования сетей подвижной радиотелефонной связи. Для использования на сети связи общего пользования коммутационного оборудования, содержащего в своем составе оборудование IMS, является обязательным подтверждение соответствия этого оборудования требованиям, установленным правилами применения. С этой целью планируется в действующие правила применения коммутационного оборудования сетей подвижной радиотелефонной связи внести дополнительные требования, относящиеся к оборудованию IMS. Такие изменения планируется внести в приказы </a:t>
            </a:r>
            <a:r>
              <a:rPr lang="ru-RU" sz="1300" kern="1200" dirty="0" err="1" smtClean="0">
                <a:solidFill>
                  <a:schemeClr val="tx1"/>
                </a:solidFill>
                <a:effectLst/>
                <a:latin typeface="+mn-lt"/>
                <a:ea typeface="+mn-ea"/>
                <a:cs typeface="+mn-cs"/>
              </a:rPr>
              <a:t>Мининформсвязи</a:t>
            </a:r>
            <a:r>
              <a:rPr lang="ru-RU" sz="1300" kern="1200" dirty="0" smtClean="0">
                <a:solidFill>
                  <a:schemeClr val="tx1"/>
                </a:solidFill>
                <a:effectLst/>
                <a:latin typeface="+mn-lt"/>
                <a:ea typeface="+mn-ea"/>
                <a:cs typeface="+mn-cs"/>
              </a:rPr>
              <a:t> России </a:t>
            </a:r>
            <a:br>
              <a:rPr lang="ru-RU" sz="1300" kern="1200" dirty="0" smtClean="0">
                <a:solidFill>
                  <a:schemeClr val="tx1"/>
                </a:solidFill>
                <a:effectLst/>
                <a:latin typeface="+mn-lt"/>
                <a:ea typeface="+mn-ea"/>
                <a:cs typeface="+mn-cs"/>
              </a:rPr>
            </a:br>
            <a:r>
              <a:rPr lang="ru-RU" sz="1300" kern="1200" dirty="0" smtClean="0">
                <a:solidFill>
                  <a:schemeClr val="tx1"/>
                </a:solidFill>
                <a:effectLst/>
                <a:latin typeface="+mn-lt"/>
                <a:ea typeface="+mn-ea"/>
                <a:cs typeface="+mn-cs"/>
              </a:rPr>
              <a:t>от 31.05.2007 № 58, от 27.08.2007 № 101 и приказ </a:t>
            </a:r>
            <a:r>
              <a:rPr lang="ru-RU" sz="1300" kern="1200" dirty="0" err="1" smtClean="0">
                <a:solidFill>
                  <a:schemeClr val="tx1"/>
                </a:solidFill>
                <a:effectLst/>
                <a:latin typeface="+mn-lt"/>
                <a:ea typeface="+mn-ea"/>
                <a:cs typeface="+mn-cs"/>
              </a:rPr>
              <a:t>Минкомсвязи</a:t>
            </a:r>
            <a:r>
              <a:rPr lang="ru-RU" sz="1300" kern="1200" dirty="0" smtClean="0">
                <a:solidFill>
                  <a:schemeClr val="tx1"/>
                </a:solidFill>
                <a:effectLst/>
                <a:latin typeface="+mn-lt"/>
                <a:ea typeface="+mn-ea"/>
                <a:cs typeface="+mn-cs"/>
              </a:rPr>
              <a:t> России </a:t>
            </a:r>
            <a:br>
              <a:rPr lang="ru-RU" sz="1300" kern="1200" dirty="0" smtClean="0">
                <a:solidFill>
                  <a:schemeClr val="tx1"/>
                </a:solidFill>
                <a:effectLst/>
                <a:latin typeface="+mn-lt"/>
                <a:ea typeface="+mn-ea"/>
                <a:cs typeface="+mn-cs"/>
              </a:rPr>
            </a:br>
            <a:r>
              <a:rPr lang="ru-RU" sz="1300" kern="1200" dirty="0" smtClean="0">
                <a:solidFill>
                  <a:schemeClr val="tx1"/>
                </a:solidFill>
                <a:effectLst/>
                <a:latin typeface="+mn-lt"/>
                <a:ea typeface="+mn-ea"/>
                <a:cs typeface="+mn-cs"/>
              </a:rPr>
              <a:t>от 06.06.2011 № 130, которыми утверждены правила применения коммутационного оборудования сетей подвижной радиотелефонной связи разных стандартов.</a:t>
            </a:r>
            <a:endParaRPr lang="ru-RU" sz="1300" kern="1200" baseline="0" dirty="0" smtClean="0">
              <a:solidFill>
                <a:schemeClr val="tx1"/>
              </a:solidFill>
              <a:effectLst/>
              <a:latin typeface="+mn-lt"/>
              <a:ea typeface="+mn-ea"/>
              <a:cs typeface="+mn-cs"/>
            </a:endParaRPr>
          </a:p>
          <a:p>
            <a:endParaRPr lang="ru-RU" sz="1300" kern="1200" baseline="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Суть</a:t>
            </a:r>
            <a:r>
              <a:rPr lang="ru-RU" sz="1300" b="1" kern="1200" baseline="0" dirty="0" smtClean="0">
                <a:solidFill>
                  <a:schemeClr val="tx1"/>
                </a:solidFill>
                <a:effectLst/>
                <a:latin typeface="+mn-lt"/>
                <a:ea typeface="+mn-ea"/>
                <a:cs typeface="+mn-cs"/>
              </a:rPr>
              <a:t> для </a:t>
            </a:r>
            <a:r>
              <a:rPr lang="en-US" sz="1300" b="1" kern="1200" baseline="0" dirty="0" smtClean="0">
                <a:solidFill>
                  <a:schemeClr val="tx1"/>
                </a:solidFill>
                <a:effectLst/>
                <a:latin typeface="+mn-lt"/>
                <a:ea typeface="+mn-ea"/>
                <a:cs typeface="+mn-cs"/>
              </a:rPr>
              <a:t>IMS </a:t>
            </a:r>
            <a:r>
              <a:rPr lang="ru-RU" sz="1300" b="1" kern="1200" baseline="0" dirty="0" smtClean="0">
                <a:solidFill>
                  <a:schemeClr val="tx1"/>
                </a:solidFill>
                <a:effectLst/>
                <a:latin typeface="+mn-lt"/>
                <a:ea typeface="+mn-ea"/>
                <a:cs typeface="+mn-cs"/>
              </a:rPr>
              <a:t>ФС:</a:t>
            </a:r>
          </a:p>
          <a:p>
            <a:r>
              <a:rPr lang="ru-RU" sz="1300" kern="1200" dirty="0" smtClean="0">
                <a:solidFill>
                  <a:schemeClr val="tx1"/>
                </a:solidFill>
                <a:effectLst/>
                <a:latin typeface="+mn-lt"/>
                <a:ea typeface="+mn-ea"/>
                <a:cs typeface="+mn-cs"/>
              </a:rPr>
              <a:t>Для обеспечения непрерывности оказания мультимедийных услуг связи (в том числе услуги голосовой связи) при установлении соединения между пользователями различных сетей связи необходимо в состав </a:t>
            </a:r>
            <a:r>
              <a:rPr lang="ru-RU" sz="1300" kern="1200" dirty="0" err="1" smtClean="0">
                <a:solidFill>
                  <a:schemeClr val="tx1"/>
                </a:solidFill>
                <a:effectLst/>
                <a:latin typeface="+mn-lt"/>
                <a:ea typeface="+mn-ea"/>
                <a:cs typeface="+mn-cs"/>
              </a:rPr>
              <a:t>зоновых</a:t>
            </a:r>
            <a:r>
              <a:rPr lang="ru-RU" sz="1300" kern="1200" dirty="0" smtClean="0">
                <a:solidFill>
                  <a:schemeClr val="tx1"/>
                </a:solidFill>
                <a:effectLst/>
                <a:latin typeface="+mn-lt"/>
                <a:ea typeface="+mn-ea"/>
                <a:cs typeface="+mn-cs"/>
              </a:rPr>
              <a:t> и междугородных телефонных станций, выполняющих функции транзитных узлов связи, включать коммутационное оборудование, реализующее технологию коммутации пакетов информации на основе IMS и обеспечивающее механизмы предоставления транзитного соединения, как пользователям IMS, так и абонентам, которые не являются пользователями IMS и между которыми устанавливается только телефонное соединение.</a:t>
            </a:r>
          </a:p>
          <a:p>
            <a:r>
              <a:rPr lang="ru-RU" sz="1300" kern="1200" dirty="0" smtClean="0">
                <a:solidFill>
                  <a:schemeClr val="tx1"/>
                </a:solidFill>
                <a:effectLst/>
                <a:latin typeface="+mn-lt"/>
                <a:ea typeface="+mn-ea"/>
                <a:cs typeface="+mn-cs"/>
              </a:rPr>
              <a:t>Предполагается выпустить два отдельных приказа по утверждению соответствующих правил применения.</a:t>
            </a:r>
          </a:p>
          <a:p>
            <a:endParaRPr lang="ru-RU" dirty="0" smtClean="0"/>
          </a:p>
        </p:txBody>
      </p:sp>
      <p:sp>
        <p:nvSpPr>
          <p:cNvPr id="4" name="Номер слайда 3"/>
          <p:cNvSpPr>
            <a:spLocks noGrp="1"/>
          </p:cNvSpPr>
          <p:nvPr>
            <p:ph type="sldNum" sz="quarter" idx="10"/>
          </p:nvPr>
        </p:nvSpPr>
        <p:spPr/>
        <p:txBody>
          <a:bodyPr/>
          <a:lstStyle/>
          <a:p>
            <a:fld id="{AD06C352-E19E-450B-8BD6-3AD2B1CEB1FB}" type="slidenum">
              <a:rPr lang="ru-RU" smtClean="0"/>
              <a:t>19</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52500" y="685800"/>
            <a:ext cx="4953000" cy="34290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D06C352-E19E-450B-8BD6-3AD2B1CEB1FB}" type="slidenum">
              <a:rPr lang="ru-RU" smtClean="0"/>
              <a:t>2</a:t>
            </a:fld>
            <a:endParaRPr lang="ru-RU"/>
          </a:p>
        </p:txBody>
      </p:sp>
    </p:spTree>
    <p:extLst>
      <p:ext uri="{BB962C8B-B14F-4D97-AF65-F5344CB8AC3E}">
        <p14:creationId xmlns:p14="http://schemas.microsoft.com/office/powerpoint/2010/main" val="16569986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300" b="1" kern="1200" dirty="0" smtClean="0">
                <a:solidFill>
                  <a:schemeClr val="tx1"/>
                </a:solidFill>
                <a:effectLst/>
                <a:latin typeface="+mn-lt"/>
                <a:ea typeface="+mn-ea"/>
                <a:cs typeface="+mn-cs"/>
              </a:rPr>
              <a:t>***</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Федерального закона «О внесении изменений в статью 13.6 Кодекса Российской Федерации об административных правонарушениях»</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1 января 2015 года вступил в силу приказ </a:t>
            </a:r>
            <a:r>
              <a:rPr lang="ru-RU" sz="1300" kern="1200" dirty="0" err="1" smtClean="0">
                <a:solidFill>
                  <a:schemeClr val="tx1"/>
                </a:solidFill>
                <a:effectLst/>
                <a:latin typeface="+mn-lt"/>
                <a:ea typeface="+mn-ea"/>
                <a:cs typeface="+mn-cs"/>
              </a:rPr>
              <a:t>Минкомсвязи</a:t>
            </a:r>
            <a:r>
              <a:rPr lang="ru-RU" sz="1300" kern="1200" dirty="0" smtClean="0">
                <a:solidFill>
                  <a:schemeClr val="tx1"/>
                </a:solidFill>
                <a:effectLst/>
                <a:latin typeface="+mn-lt"/>
                <a:ea typeface="+mn-ea"/>
                <a:cs typeface="+mn-cs"/>
              </a:rPr>
              <a:t> России от 26.08.2014 № 258 "Об утверждении Требований к порядку ввода сетей электросвязи в эксплуатацию" согласно которому ввод в эксплуатацию сетей электросвязи имеет уведомительный порядок и невозможно удостовериться в соответствии указанного в перечне используемых средств связи с фактически установленными. Такое упрощение значительно повышает риск использования на сети связи общего пользования оборудования не прошедшего подтверждения соответствия путем обязательной сертификации или принятием декларации о соответствии.</a:t>
            </a:r>
          </a:p>
          <a:p>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Только за </a:t>
            </a:r>
            <a:r>
              <a:rPr lang="en-US" sz="1300" kern="1200" dirty="0" smtClean="0">
                <a:solidFill>
                  <a:schemeClr val="tx1"/>
                </a:solidFill>
                <a:effectLst/>
                <a:latin typeface="+mn-lt"/>
                <a:ea typeface="+mn-ea"/>
                <a:cs typeface="+mn-cs"/>
              </a:rPr>
              <a:t>I</a:t>
            </a:r>
            <a:r>
              <a:rPr lang="ru-RU" sz="1300" kern="1200" dirty="0" smtClean="0">
                <a:solidFill>
                  <a:schemeClr val="tx1"/>
                </a:solidFill>
                <a:effectLst/>
                <a:latin typeface="+mn-lt"/>
                <a:ea typeface="+mn-ea"/>
                <a:cs typeface="+mn-cs"/>
              </a:rPr>
              <a:t> квартал 2015 г </a:t>
            </a:r>
            <a:r>
              <a:rPr lang="ru-RU" sz="1300" kern="1200" dirty="0" err="1" smtClean="0">
                <a:solidFill>
                  <a:schemeClr val="tx1"/>
                </a:solidFill>
                <a:effectLst/>
                <a:latin typeface="+mn-lt"/>
                <a:ea typeface="+mn-ea"/>
                <a:cs typeface="+mn-cs"/>
              </a:rPr>
              <a:t>Роскомнадзором</a:t>
            </a:r>
            <a:r>
              <a:rPr lang="ru-RU" sz="1300" kern="1200" dirty="0" smtClean="0">
                <a:solidFill>
                  <a:schemeClr val="tx1"/>
                </a:solidFill>
                <a:effectLst/>
                <a:latin typeface="+mn-lt"/>
                <a:ea typeface="+mn-ea"/>
                <a:cs typeface="+mn-cs"/>
              </a:rPr>
              <a:t> выявлено столько же административных нарушений в связи с использованием несертифицированных средств связи (ст. 13.6 КоАП РФ), сколько за весь 2014 год.</a:t>
            </a:r>
          </a:p>
          <a:p>
            <a:r>
              <a:rPr lang="ru-RU" sz="1300" kern="1200" dirty="0" smtClean="0">
                <a:solidFill>
                  <a:schemeClr val="tx1"/>
                </a:solidFill>
                <a:effectLst/>
                <a:latin typeface="+mn-lt"/>
                <a:ea typeface="+mn-ea"/>
                <a:cs typeface="+mn-cs"/>
              </a:rPr>
              <a:t>Действующие размеры штрафов, установленные в ст. 13.6 КоАП РФ, во многих случаях не имеют должного воздействия на субъекты права, равно как и на операторов связи, не имеют профилактического эффекта при рецидивах совершения административных правонарушений, не способствуют предупреждению совершения правонарушений.</a:t>
            </a:r>
          </a:p>
          <a:p>
            <a:r>
              <a:rPr lang="ru-RU" sz="1300" kern="1200" dirty="0" smtClean="0">
                <a:solidFill>
                  <a:schemeClr val="tx1"/>
                </a:solidFill>
                <a:effectLst/>
                <a:latin typeface="+mn-lt"/>
                <a:ea typeface="+mn-ea"/>
                <a:cs typeface="+mn-cs"/>
              </a:rPr>
              <a:t>Учитывая вышеизложенное, а также принимая во внимание накопленную инфляцию по отношению к размерам установленных штрафов за период, с момента принятия рассматриваемых норм ст. 13.6 КоАП Российской Федерации, установленных Федеральным законом от 22.06.2007 № 116-ФЗ (по данным Росстата инфляция в период с 06.2007 по 06.2015 г. более 100 %) предлагалось пересмотреть установленные статьей 13.6 КоАП РФ штрафы в сторону их повышения,</a:t>
            </a:r>
            <a:r>
              <a:rPr lang="ru-RU" sz="1300" kern="1200" baseline="0" dirty="0" smtClean="0">
                <a:solidFill>
                  <a:schemeClr val="tx1"/>
                </a:solidFill>
                <a:effectLst/>
                <a:latin typeface="+mn-lt"/>
                <a:ea typeface="+mn-ea"/>
                <a:cs typeface="+mn-cs"/>
              </a:rPr>
              <a:t> также ввести административную ответственность за использование незадекларированных средств связи.</a:t>
            </a:r>
            <a:endParaRPr lang="ru-RU" sz="1300" kern="1200" dirty="0" smtClean="0">
              <a:solidFill>
                <a:schemeClr val="tx1"/>
              </a:solidFill>
              <a:effectLst/>
              <a:latin typeface="+mn-lt"/>
              <a:ea typeface="+mn-ea"/>
              <a:cs typeface="+mn-cs"/>
            </a:endParaRPr>
          </a:p>
          <a:p>
            <a:endParaRPr lang="ru-RU"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kern="1200" dirty="0" smtClean="0">
                <a:solidFill>
                  <a:schemeClr val="tx1"/>
                </a:solidFill>
                <a:effectLst/>
                <a:latin typeface="+mn-lt"/>
                <a:ea typeface="+mn-ea"/>
                <a:cs typeface="+mn-cs"/>
              </a:rPr>
              <a:t>В то же время сертификация услуг связи и системы управления качеством услуг связи проводится на добровольной основе (пункт 4 статьи 41 № 126-ФЗ «О связи»), в связи с этим необходимо исключить применение штрафных санкций, предусмотренных действующей редакцией КоАП РФ при предоставлении несертифицированных услуг связи.</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О порядке организации контроля за соблюдением держателями сертификатов и деклараций о соответствии обязательств по обеспечению соответствия средств связи требованиям правил применения.</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В условиях отсутствия порядка контроля за соблюдением держателями сертификатов соответствия на средства связи и декларантами требованиям, установленным в системе обязательной сертификации в области связи, имеют место нарушения обязательств держателями сертификатов соответствия на средства связи и декларантами. Это подтверждается наличием информации,</a:t>
            </a:r>
            <a:r>
              <a:rPr lang="ru-RU" sz="1300" kern="1200" baseline="0" dirty="0" smtClean="0">
                <a:solidFill>
                  <a:schemeClr val="tx1"/>
                </a:solidFill>
                <a:effectLst/>
                <a:latin typeface="+mn-lt"/>
                <a:ea typeface="+mn-ea"/>
                <a:cs typeface="+mn-cs"/>
              </a:rPr>
              <a:t> в том числе</a:t>
            </a:r>
            <a:r>
              <a:rPr lang="ru-RU" sz="1300" kern="1200" dirty="0" smtClean="0">
                <a:solidFill>
                  <a:schemeClr val="tx1"/>
                </a:solidFill>
                <a:effectLst/>
                <a:latin typeface="+mn-lt"/>
                <a:ea typeface="+mn-ea"/>
                <a:cs typeface="+mn-cs"/>
              </a:rPr>
              <a:t> полученной от органов государственной власти. Определение порядка осуществления Федеральной службой по надзору в сфере связи, информационных технологий и массовых коммуникаций контроля за соблюдением держателями сертификатов соответствия на средства связи и декларантами требованиям, установленным в системе обязательной сертификации в области связи, позволит оперативно реагировать на изменения в работе сети связи общего пользования.</a:t>
            </a:r>
            <a:r>
              <a:rPr lang="ru-RU" dirty="0" smtClean="0">
                <a:effectLst/>
              </a:rPr>
              <a:t> </a:t>
            </a:r>
            <a:endParaRPr lang="ru-RU" dirty="0" smtClean="0"/>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endParaRPr lang="ru-RU" sz="1300" b="1"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Приказ </a:t>
            </a:r>
            <a:r>
              <a:rPr lang="ru-RU" sz="1300" b="1" kern="1200" dirty="0" err="1" smtClean="0">
                <a:solidFill>
                  <a:schemeClr val="tx1"/>
                </a:solidFill>
                <a:effectLst/>
                <a:latin typeface="+mn-lt"/>
                <a:ea typeface="+mn-ea"/>
                <a:cs typeface="+mn-cs"/>
              </a:rPr>
              <a:t>Минкомсвязи</a:t>
            </a:r>
            <a:r>
              <a:rPr lang="ru-RU" sz="1300" b="1" kern="1200" dirty="0" smtClean="0">
                <a:solidFill>
                  <a:schemeClr val="tx1"/>
                </a:solidFill>
                <a:effectLst/>
                <a:latin typeface="+mn-lt"/>
                <a:ea typeface="+mn-ea"/>
                <a:cs typeface="+mn-cs"/>
              </a:rPr>
              <a:t> России от 21.03.2016 № 113 </a:t>
            </a:r>
            <a:r>
              <a:rPr lang="ru-RU" sz="1300" kern="1200" dirty="0" smtClean="0">
                <a:solidFill>
                  <a:schemeClr val="tx1"/>
                </a:solidFill>
                <a:effectLst/>
                <a:latin typeface="+mn-lt"/>
                <a:ea typeface="+mn-ea"/>
                <a:cs typeface="+mn-cs"/>
              </a:rPr>
              <a:t>разработан взамен приказа Министерства связи и массовых коммуникаций Российской Федерации от 2.03.2009 № 31 «Об утверждении Требований к построению сети связи общего пользования в части системы обеспечения тактовой сетевой синхронизации» (зарегистрирован в Министерстве юстиции Российской Федерации 9 апреля 2009 г., регистрационный № 13737), так как установленные им требования в настоящее время не в полной обеспечивают поддержание требуемых показателей обеспечения целостности, устойчивого функционирования ССОП и её надежности. Кроме того существующие требования ограничиваются вопросами построения системы ТСС сетями связи только синхронной цифровой иерархии и при этом смешивают понятия системы связи и технических средств ТСС.</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b="1"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a:t>
            </a:r>
          </a:p>
          <a:p>
            <a:r>
              <a:rPr lang="ru-RU" sz="1400" b="1" dirty="0" smtClean="0"/>
              <a:t>Приказ от 01.04.2016 № 133</a:t>
            </a:r>
            <a:r>
              <a:rPr lang="ru-RU" sz="1400" dirty="0" smtClean="0"/>
              <a:t> </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Приказом вносятся изменения в действующие правила применения оборудования систем базовых станций и ретрансляторов сетей подвижной радиотелефонной связи стандарта LTE и его модификации LTE-</a:t>
            </a:r>
            <a:r>
              <a:rPr lang="ru-RU" sz="1300" kern="1200" dirty="0" err="1" smtClean="0">
                <a:solidFill>
                  <a:schemeClr val="tx1"/>
                </a:solidFill>
                <a:effectLst/>
                <a:latin typeface="+mn-lt"/>
                <a:ea typeface="+mn-ea"/>
                <a:cs typeface="+mn-cs"/>
              </a:rPr>
              <a:t>Advanced</a:t>
            </a:r>
            <a:r>
              <a:rPr lang="ru-RU" sz="1300" kern="1200" dirty="0" smtClean="0">
                <a:solidFill>
                  <a:schemeClr val="tx1"/>
                </a:solidFill>
                <a:effectLst/>
                <a:latin typeface="+mn-lt"/>
                <a:ea typeface="+mn-ea"/>
                <a:cs typeface="+mn-cs"/>
              </a:rPr>
              <a:t> обязательными требованиями к базовым станциям и ретрансляторам подвижной радиотелефонной связи, работающим в диапазоне 450 МГц, что позволит осуществлять обязательное подтверждение соответствия указанных средств связи этим требованиям и снизить риск нарушения целостности, устойчивости функционирования и безопасности единой сети электросвязи Российской Федерации при применении на ней технологии связи нового поколения LTE и LTE-</a:t>
            </a:r>
            <a:r>
              <a:rPr lang="ru-RU" sz="1300" kern="1200" dirty="0" err="1" smtClean="0">
                <a:solidFill>
                  <a:schemeClr val="tx1"/>
                </a:solidFill>
                <a:effectLst/>
                <a:latin typeface="+mn-lt"/>
                <a:ea typeface="+mn-ea"/>
                <a:cs typeface="+mn-cs"/>
              </a:rPr>
              <a:t>Advanced</a:t>
            </a:r>
            <a:r>
              <a:rPr lang="ru-RU" sz="1300" kern="1200" dirty="0" smtClean="0">
                <a:solidFill>
                  <a:schemeClr val="tx1"/>
                </a:solidFill>
                <a:effectLst/>
                <a:latin typeface="+mn-lt"/>
                <a:ea typeface="+mn-ea"/>
                <a:cs typeface="+mn-cs"/>
              </a:rPr>
              <a:t>.</a:t>
            </a:r>
          </a:p>
          <a:p>
            <a:r>
              <a:rPr lang="ru-RU" sz="1300" kern="1200" dirty="0" smtClean="0">
                <a:solidFill>
                  <a:schemeClr val="tx1"/>
                </a:solidFill>
                <a:effectLst/>
                <a:latin typeface="+mn-lt"/>
                <a:ea typeface="+mn-ea"/>
                <a:cs typeface="+mn-cs"/>
              </a:rPr>
              <a:t>Приказ подготовлен в рамках работы по предоставлению равных возможностей доступа к современным услугам связи жителей городов и малых населенных пунктов и позволит операторам мобильной связи строить сети четвертого поколения (LTE) в диапазоне частот 450 МГц. Сейчас в этом диапазоне работает связь в стандарте второго поколения (</a:t>
            </a:r>
            <a:r>
              <a:rPr lang="en-US" sz="1300" kern="1200" dirty="0" smtClean="0">
                <a:solidFill>
                  <a:schemeClr val="tx1"/>
                </a:solidFill>
                <a:effectLst/>
                <a:latin typeface="+mn-lt"/>
                <a:ea typeface="+mn-ea"/>
                <a:cs typeface="+mn-cs"/>
              </a:rPr>
              <a:t>IMT</a:t>
            </a:r>
            <a:r>
              <a:rPr lang="ru-RU" sz="1300" kern="1200" dirty="0" smtClean="0">
                <a:solidFill>
                  <a:schemeClr val="tx1"/>
                </a:solidFill>
                <a:effectLst/>
                <a:latin typeface="+mn-lt"/>
                <a:ea typeface="+mn-ea"/>
                <a:cs typeface="+mn-cs"/>
              </a:rPr>
              <a:t>-</a:t>
            </a:r>
            <a:r>
              <a:rPr lang="en-US" sz="1300" kern="1200" dirty="0" smtClean="0">
                <a:solidFill>
                  <a:schemeClr val="tx1"/>
                </a:solidFill>
                <a:effectLst/>
                <a:latin typeface="+mn-lt"/>
                <a:ea typeface="+mn-ea"/>
                <a:cs typeface="+mn-cs"/>
              </a:rPr>
              <a:t>MC</a:t>
            </a:r>
            <a:r>
              <a:rPr lang="ru-RU" sz="1300" kern="1200" dirty="0" smtClean="0">
                <a:solidFill>
                  <a:schemeClr val="tx1"/>
                </a:solidFill>
                <a:effectLst/>
                <a:latin typeface="+mn-lt"/>
                <a:ea typeface="+mn-ea"/>
                <a:cs typeface="+mn-cs"/>
              </a:rPr>
              <a:t>-450). Принятие приказа позволит обеспечить высокоскоростную передачу данных, в том числе в малонаселенных пунктах Российской Федерации.</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a:t>
            </a:r>
          </a:p>
          <a:p>
            <a:pPr marL="0" marR="0" indent="0" algn="l" defTabSz="957720" rtl="0" eaLnBrk="1" fontAlgn="auto" latinLnBrk="0" hangingPunct="1">
              <a:lnSpc>
                <a:spcPct val="100000"/>
              </a:lnSpc>
              <a:spcBef>
                <a:spcPts val="0"/>
              </a:spcBef>
              <a:spcAft>
                <a:spcPts val="0"/>
              </a:spcAft>
              <a:buClrTx/>
              <a:buSzTx/>
              <a:buFontTx/>
              <a:buNone/>
              <a:tabLst/>
              <a:defRPr/>
            </a:pPr>
            <a:r>
              <a:rPr lang="ru-RU" sz="1400" b="1" dirty="0" err="1" smtClean="0">
                <a:solidFill>
                  <a:schemeClr val="tx1">
                    <a:lumMod val="50000"/>
                    <a:lumOff val="50000"/>
                  </a:schemeClr>
                </a:solidFill>
              </a:rPr>
              <a:t>ПиМ</a:t>
            </a:r>
            <a:r>
              <a:rPr lang="ru-RU" sz="1400" b="1" dirty="0" smtClean="0">
                <a:solidFill>
                  <a:schemeClr val="tx1">
                    <a:lumMod val="50000"/>
                    <a:lumOff val="50000"/>
                  </a:schemeClr>
                </a:solidFill>
              </a:rPr>
              <a:t> для приказа № 174 от 11 июля 2011 г. </a:t>
            </a:r>
          </a:p>
          <a:p>
            <a:endParaRPr lang="ru-RU" dirty="0" smtClean="0"/>
          </a:p>
          <a:p>
            <a:r>
              <a:rPr lang="ru-RU" sz="1300" kern="1200" dirty="0" smtClean="0">
                <a:solidFill>
                  <a:schemeClr val="tx1"/>
                </a:solidFill>
                <a:effectLst/>
                <a:latin typeface="+mn-lt"/>
                <a:ea typeface="+mn-ea"/>
                <a:cs typeface="+mn-cs"/>
              </a:rPr>
              <a:t>Методика применяется при обязательном подтверждении соответствия средств связи, приемо-сдаточных испытаниях и инспекционном контроле оборудования </a:t>
            </a:r>
            <a:r>
              <a:rPr lang="ru-RU" sz="1300" kern="1200" dirty="0" err="1" smtClean="0">
                <a:solidFill>
                  <a:schemeClr val="tx1"/>
                </a:solidFill>
                <a:effectLst/>
                <a:latin typeface="+mn-lt"/>
                <a:ea typeface="+mn-ea"/>
                <a:cs typeface="+mn-cs"/>
              </a:rPr>
              <a:t>оконечно</a:t>
            </a:r>
            <a:r>
              <a:rPr lang="ru-RU" sz="1300" kern="1200" dirty="0" smtClean="0">
                <a:solidFill>
                  <a:schemeClr val="tx1"/>
                </a:solidFill>
                <a:effectLst/>
                <a:latin typeface="+mn-lt"/>
                <a:ea typeface="+mn-ea"/>
                <a:cs typeface="+mn-cs"/>
              </a:rPr>
              <a:t>-транзитных узлов связи сетей подвижной радиотелефонной связи, включая программное обеспечение, обеспечивающее выполнение установленных действий при проведении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 обязательным требованиям, установленным в соответствующих Правилах применения оборудования</a:t>
            </a:r>
          </a:p>
          <a:p>
            <a:endParaRPr lang="ru-RU" sz="1300" kern="1200" dirty="0" smtClean="0">
              <a:solidFill>
                <a:schemeClr val="tx1"/>
              </a:solidFill>
              <a:effectLst/>
              <a:latin typeface="+mn-lt"/>
              <a:ea typeface="+mn-ea"/>
              <a:cs typeface="+mn-cs"/>
            </a:endParaRPr>
          </a:p>
          <a:p>
            <a:r>
              <a:rPr lang="ru-RU" sz="1400" dirty="0" smtClean="0"/>
              <a:t>Методики сертификационных и приемо-сдаточных испытаний оборудования </a:t>
            </a:r>
            <a:r>
              <a:rPr lang="ru-RU" sz="1400" dirty="0" err="1" smtClean="0"/>
              <a:t>оконечно</a:t>
            </a:r>
            <a:r>
              <a:rPr lang="ru-RU" sz="1400" dirty="0" smtClean="0"/>
              <a:t>-транзитных узлов связи сетей подвижной радиотелефонной связи, включая программное обеспечение, обеспечивающего выполнение установленных действий при проведении оперативно-</a:t>
            </a:r>
            <a:r>
              <a:rPr lang="ru-RU" sz="1400" dirty="0" err="1" smtClean="0"/>
              <a:t>разыскных</a:t>
            </a:r>
            <a:r>
              <a:rPr lang="ru-RU" sz="1400" dirty="0" smtClean="0"/>
              <a:t> мероприятий.</a:t>
            </a:r>
          </a:p>
          <a:p>
            <a:endParaRPr lang="ru-RU" sz="14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a:t>
            </a:r>
          </a:p>
          <a:p>
            <a:r>
              <a:rPr lang="ru-RU" sz="1300" b="1" kern="1200" dirty="0" smtClean="0">
                <a:solidFill>
                  <a:schemeClr val="tx1"/>
                </a:solidFill>
                <a:effectLst/>
                <a:latin typeface="+mn-lt"/>
                <a:ea typeface="+mn-ea"/>
                <a:cs typeface="+mn-cs"/>
              </a:rPr>
              <a:t>По СОРМ ТЛГ</a:t>
            </a:r>
          </a:p>
          <a:p>
            <a:r>
              <a:rPr lang="ru-RU" sz="1300" kern="1200" dirty="0" smtClean="0">
                <a:solidFill>
                  <a:schemeClr val="tx1"/>
                </a:solidFill>
                <a:effectLst/>
                <a:latin typeface="+mn-lt"/>
                <a:ea typeface="+mn-ea"/>
                <a:cs typeface="+mn-cs"/>
              </a:rPr>
              <a:t>В настоящее время в связи с отсутствием утвержденных требований к сетям телеграфной связи для проведения оперативно-розыскных мероприятий (ОРМ), операторы связи, оказывающие услуги телеграфной связи испытывают трудности при взаимодействии с уполномоченными государственными органами, осуществляющими оперативно-розыскную деятельность, в вопросах согласования планов мероприятий по внедрению технических средств для проведения ОРМ на сетях телеграфной связи, а также при построении и вводе в эксплуатации сетей и средств телеграфной связи.</a:t>
            </a:r>
          </a:p>
          <a:p>
            <a:r>
              <a:rPr lang="ru-RU" sz="1300" kern="1200" dirty="0" smtClean="0">
                <a:solidFill>
                  <a:schemeClr val="tx1"/>
                </a:solidFill>
                <a:effectLst/>
                <a:latin typeface="+mn-lt"/>
                <a:ea typeface="+mn-ea"/>
                <a:cs typeface="+mn-cs"/>
              </a:rPr>
              <a:t>Целью регулирования является создание правовых условий для реализации операторами связи своих обязанностей по построению сетей телеграфной связи, обеспечивающих возможность выполнения уполномоченными государственными органами, осуществляющими оперативно-розыскную деятельность, возложенных на них задач.</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kern="1200" dirty="0" smtClean="0">
                <a:solidFill>
                  <a:schemeClr val="tx1"/>
                </a:solidFill>
                <a:effectLst/>
                <a:latin typeface="+mn-lt"/>
                <a:ea typeface="+mn-ea"/>
                <a:cs typeface="+mn-cs"/>
              </a:rPr>
              <a:t>***</a:t>
            </a:r>
          </a:p>
          <a:p>
            <a:endParaRPr lang="ru-RU" sz="1300" b="1"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20</a:t>
            </a:fld>
            <a:endParaRPr lang="ru-RU"/>
          </a:p>
        </p:txBody>
      </p:sp>
    </p:spTree>
    <p:extLst>
      <p:ext uri="{BB962C8B-B14F-4D97-AF65-F5344CB8AC3E}">
        <p14:creationId xmlns:p14="http://schemas.microsoft.com/office/powerpoint/2010/main" val="31789322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300" b="1"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21</a:t>
            </a:fld>
            <a:endParaRPr lang="ru-RU"/>
          </a:p>
        </p:txBody>
      </p:sp>
    </p:spTree>
    <p:extLst>
      <p:ext uri="{BB962C8B-B14F-4D97-AF65-F5344CB8AC3E}">
        <p14:creationId xmlns:p14="http://schemas.microsoft.com/office/powerpoint/2010/main" val="31789322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52500" y="685800"/>
            <a:ext cx="4953000" cy="34290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D06C352-E19E-450B-8BD6-3AD2B1CEB1FB}" type="slidenum">
              <a:rPr lang="ru-RU" smtClean="0"/>
              <a:t>22</a:t>
            </a:fld>
            <a:endParaRPr lang="ru-RU"/>
          </a:p>
        </p:txBody>
      </p:sp>
    </p:spTree>
    <p:extLst>
      <p:ext uri="{BB962C8B-B14F-4D97-AF65-F5344CB8AC3E}">
        <p14:creationId xmlns:p14="http://schemas.microsoft.com/office/powerpoint/2010/main" val="16569986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300" i="1" kern="1200" dirty="0" smtClean="0">
              <a:solidFill>
                <a:schemeClr val="tx1"/>
              </a:solidFill>
              <a:effectLst/>
              <a:latin typeface="+mn-lt"/>
              <a:ea typeface="+mn-ea"/>
              <a:cs typeface="+mn-cs"/>
            </a:endParaRPr>
          </a:p>
          <a:p>
            <a:endParaRPr lang="ru-RU" sz="1300" i="1"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23</a:t>
            </a:fld>
            <a:endParaRPr lang="ru-RU"/>
          </a:p>
        </p:txBody>
      </p:sp>
    </p:spTree>
    <p:extLst>
      <p:ext uri="{BB962C8B-B14F-4D97-AF65-F5344CB8AC3E}">
        <p14:creationId xmlns:p14="http://schemas.microsoft.com/office/powerpoint/2010/main" val="31789322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По 5/8</a:t>
            </a:r>
          </a:p>
          <a:p>
            <a:r>
              <a:rPr lang="ru-RU" sz="1300" kern="1200" dirty="0" smtClean="0">
                <a:solidFill>
                  <a:schemeClr val="tx1"/>
                </a:solidFill>
                <a:effectLst/>
                <a:latin typeface="+mn-lt"/>
                <a:ea typeface="+mn-ea"/>
                <a:cs typeface="+mn-cs"/>
              </a:rPr>
              <a:t>В настоящее время некоторые юридические лица и индивидуальные предприниматели, относящиеся к категориям малых предприятий и </a:t>
            </a:r>
            <a:r>
              <a:rPr lang="ru-RU" sz="1300" kern="1200" dirty="0" err="1" smtClean="0">
                <a:solidFill>
                  <a:schemeClr val="tx1"/>
                </a:solidFill>
                <a:effectLst/>
                <a:latin typeface="+mn-lt"/>
                <a:ea typeface="+mn-ea"/>
                <a:cs typeface="+mn-cs"/>
              </a:rPr>
              <a:t>микропредприятий</a:t>
            </a:r>
            <a:r>
              <a:rPr lang="ru-RU" sz="1300" kern="1200" dirty="0" smtClean="0">
                <a:solidFill>
                  <a:schemeClr val="tx1"/>
                </a:solidFill>
                <a:effectLst/>
                <a:latin typeface="+mn-lt"/>
                <a:ea typeface="+mn-ea"/>
                <a:cs typeface="+mn-cs"/>
              </a:rPr>
              <a:t>, получившие лицензии на оказание услуг связи (далее – малые операторы связи), испытывают серьезные финансовые трудности при реализации установленных федеральным органом исполнительной власти в области связи по согласованию с уполномоченными государственными органами, осуществляющими оперативно-розыскную деятельность, требований к сетям и средствам связи, обеспечивающих проведение на этих сетях оперативно-розыскных мероприятий (ОРМ). В результате такие малые операторы связи часто не в состоянии начать свою деятельность по оказанию услуг связи или вынуждены досрочно прекращать ее из-за отсутствия достаточных финансовых средств для того, чтобы обеспечить выполнение на своих сетях связи указанных требований. </a:t>
            </a:r>
          </a:p>
          <a:p>
            <a:r>
              <a:rPr lang="ru-RU" sz="1300" kern="1200" dirty="0" smtClean="0">
                <a:solidFill>
                  <a:schemeClr val="tx1"/>
                </a:solidFill>
                <a:effectLst/>
                <a:latin typeface="+mn-lt"/>
                <a:ea typeface="+mn-ea"/>
                <a:cs typeface="+mn-cs"/>
              </a:rPr>
              <a:t>Целью предлагаемого регулирования является создание по согласованию с уполномоченными органами, осуществляющими оперативно-розыскную деятельность,  облегченных условий для реализации малыми операторами связи своих обязанностей по выполнению требований к сетям и средствам связи, обеспечивающих проведение ОРМ, за счет использования технических средства для проведения ОРМ присоединяющих их сети связи операторов связи, обеспечивающих в том числе реализацию требований к сети и средствам связи для проведения ОРМ  присоединенных операторов связи и согласных с прохождением всего трафика присоединенного оператора связи через установленные на их сетях технические средства для проведения ОРМ.</a:t>
            </a:r>
            <a:r>
              <a:rPr lang="ru-RU" sz="1300" i="1" kern="1200" dirty="0" smtClean="0">
                <a:solidFill>
                  <a:schemeClr val="tx1"/>
                </a:solidFill>
                <a:effectLst/>
                <a:latin typeface="+mn-lt"/>
                <a:ea typeface="+mn-ea"/>
                <a:cs typeface="+mn-cs"/>
              </a:rPr>
              <a:t> </a:t>
            </a:r>
            <a:endParaRPr lang="ru-RU" dirty="0" smtClean="0">
              <a:effectLst/>
            </a:endParaRPr>
          </a:p>
          <a:p>
            <a:r>
              <a:rPr lang="ru-RU" sz="1300" kern="1200" dirty="0" smtClean="0">
                <a:solidFill>
                  <a:schemeClr val="tx1"/>
                </a:solidFill>
                <a:effectLst/>
                <a:latin typeface="+mn-lt"/>
                <a:ea typeface="+mn-ea"/>
                <a:cs typeface="+mn-cs"/>
              </a:rPr>
              <a:t>Для решения указанной проблемы предлагается, воспользовавшись полномочиями </a:t>
            </a:r>
            <a:r>
              <a:rPr lang="ru-RU" sz="1300" kern="1200" dirty="0" err="1" smtClean="0">
                <a:solidFill>
                  <a:schemeClr val="tx1"/>
                </a:solidFill>
                <a:effectLst/>
                <a:latin typeface="+mn-lt"/>
                <a:ea typeface="+mn-ea"/>
                <a:cs typeface="+mn-cs"/>
              </a:rPr>
              <a:t>Минкомсвязи</a:t>
            </a:r>
            <a:r>
              <a:rPr lang="ru-RU" sz="1300" kern="1200" dirty="0" smtClean="0">
                <a:solidFill>
                  <a:schemeClr val="tx1"/>
                </a:solidFill>
                <a:effectLst/>
                <a:latin typeface="+mn-lt"/>
                <a:ea typeface="+mn-ea"/>
                <a:cs typeface="+mn-cs"/>
              </a:rPr>
              <a:t> России и ФСБ России, внести в указанные Типовые требования дополнения, позволяющие реализовать идею создания облегченных условий для реализации малыми операторами связи своих обязанностей по выполнению требований к сетям и средствам связи, обеспечивающих проведение ОРМ на их сетях.</a:t>
            </a:r>
          </a:p>
          <a:p>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a:t>
            </a:r>
          </a:p>
          <a:p>
            <a:pPr marL="0" marR="0" indent="0" algn="l" defTabSz="957720" rtl="0" eaLnBrk="1" fontAlgn="auto" latinLnBrk="0" hangingPunct="1">
              <a:lnSpc>
                <a:spcPct val="100000"/>
              </a:lnSpc>
              <a:spcBef>
                <a:spcPts val="0"/>
              </a:spcBef>
              <a:spcAft>
                <a:spcPts val="0"/>
              </a:spcAft>
              <a:buClrTx/>
              <a:buSzTx/>
              <a:buFontTx/>
              <a:buNone/>
              <a:tabLst/>
              <a:defRPr/>
            </a:pPr>
            <a:r>
              <a:rPr lang="ru-RU" sz="1400" b="1" dirty="0" smtClean="0">
                <a:solidFill>
                  <a:schemeClr val="tx1">
                    <a:lumMod val="50000"/>
                    <a:lumOff val="50000"/>
                  </a:schemeClr>
                </a:solidFill>
              </a:rPr>
              <a:t>Секунда в приказ 113</a:t>
            </a:r>
            <a:endParaRPr lang="ru-RU" sz="1300" b="1"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О внесении изменений в Требования к организационно-техническому обеспечению устойчивого функционирования сети связи общего пользования, утвержденные приказом Министерства  информационных технологий и связи Российской Федерации от 27.09.2007 № 113, в части установления требований к разности (расхождению) шкал времени в сетях операторов связи.</a:t>
            </a:r>
          </a:p>
          <a:p>
            <a:r>
              <a:rPr lang="ru-RU" sz="1300" kern="1200" dirty="0" smtClean="0">
                <a:solidFill>
                  <a:schemeClr val="tx1"/>
                </a:solidFill>
                <a:effectLst/>
                <a:latin typeface="+mn-lt"/>
                <a:ea typeface="+mn-ea"/>
                <a:cs typeface="+mn-cs"/>
              </a:rPr>
              <a:t>Установление предельно допустимого значения расхождения шкал времени в сетях операторов связи, входящих в состав сети связи общего пользования, относительно национальной шкалы времени Российской Федерации UTC (SU) позволит решить следующие задачи:</a:t>
            </a:r>
          </a:p>
          <a:p>
            <a:r>
              <a:rPr lang="ru-RU" sz="1300" kern="1200" dirty="0" smtClean="0">
                <a:solidFill>
                  <a:schemeClr val="tx1"/>
                </a:solidFill>
                <a:effectLst/>
                <a:latin typeface="+mn-lt"/>
                <a:ea typeface="+mn-ea"/>
                <a:cs typeface="+mn-cs"/>
              </a:rPr>
              <a:t>точную регистрацию данных о начале аварии (события), возникающих в сетях связи в подразделениях (службах) операторов связи, и установление достоверной последовательности возникновения указанных аварий (событий) в реальном масштабе времени, в целях восстановления нормального функционирования сети связи; </a:t>
            </a:r>
          </a:p>
          <a:p>
            <a:r>
              <a:rPr lang="ru-RU" sz="1300" kern="1200" dirty="0" smtClean="0">
                <a:solidFill>
                  <a:schemeClr val="tx1"/>
                </a:solidFill>
                <a:effectLst/>
                <a:latin typeface="+mn-lt"/>
                <a:ea typeface="+mn-ea"/>
                <a:cs typeface="+mn-cs"/>
              </a:rPr>
              <a:t>достоверность отсчета времени при расчетах с пользователями за предоставленные услуги связи; </a:t>
            </a:r>
          </a:p>
          <a:p>
            <a:r>
              <a:rPr lang="ru-RU" sz="1300" kern="1200" dirty="0" smtClean="0">
                <a:solidFill>
                  <a:schemeClr val="tx1"/>
                </a:solidFill>
                <a:effectLst/>
                <a:latin typeface="+mn-lt"/>
                <a:ea typeface="+mn-ea"/>
                <a:cs typeface="+mn-cs"/>
              </a:rPr>
              <a:t>полноценное функционирование системы обеспечения вызова экстренных оперативных служб по единому номеру «112», а также системы «Эра-ГЛОНАСС»;</a:t>
            </a:r>
          </a:p>
          <a:p>
            <a:r>
              <a:rPr lang="ru-RU" sz="1300" kern="1200" dirty="0" smtClean="0">
                <a:solidFill>
                  <a:schemeClr val="tx1"/>
                </a:solidFill>
                <a:effectLst/>
                <a:latin typeface="+mn-lt"/>
                <a:ea typeface="+mn-ea"/>
                <a:cs typeface="+mn-cs"/>
              </a:rPr>
              <a:t>определение и регистрацию времени начала и конца сеанса связи в целях организации оперативно-розыскных мероприятий; </a:t>
            </a:r>
          </a:p>
          <a:p>
            <a:r>
              <a:rPr lang="ru-RU" sz="1300" kern="1200" dirty="0" smtClean="0">
                <a:solidFill>
                  <a:schemeClr val="tx1"/>
                </a:solidFill>
                <a:effectLst/>
                <a:latin typeface="+mn-lt"/>
                <a:ea typeface="+mn-ea"/>
                <a:cs typeface="+mn-cs"/>
              </a:rPr>
              <a:t>формирование достоверной документальной доказательной базы по уголовным и гражданским делам, чрезвычайным происшествиям путем предоставление достоверных сведений о времени начала и конца сеанса связи.</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a:t>
            </a:r>
          </a:p>
          <a:p>
            <a:r>
              <a:rPr lang="ru-RU" sz="1300" b="1" kern="1200" dirty="0" smtClean="0">
                <a:solidFill>
                  <a:schemeClr val="tx1"/>
                </a:solidFill>
                <a:effectLst/>
                <a:latin typeface="+mn-lt"/>
                <a:ea typeface="+mn-ea"/>
                <a:cs typeface="+mn-cs"/>
              </a:rPr>
              <a:t>Проект приказа </a:t>
            </a:r>
            <a:r>
              <a:rPr lang="ru-RU" sz="1300" b="1" kern="1200" dirty="0" err="1" smtClean="0">
                <a:solidFill>
                  <a:schemeClr val="tx1"/>
                </a:solidFill>
                <a:effectLst/>
                <a:latin typeface="+mn-lt"/>
                <a:ea typeface="+mn-ea"/>
                <a:cs typeface="+mn-cs"/>
              </a:rPr>
              <a:t>Минкомсвязи</a:t>
            </a:r>
            <a:r>
              <a:rPr lang="ru-RU" sz="1300" b="1" kern="1200" dirty="0" smtClean="0">
                <a:solidFill>
                  <a:schemeClr val="tx1"/>
                </a:solidFill>
                <a:effectLst/>
                <a:latin typeface="+mn-lt"/>
                <a:ea typeface="+mn-ea"/>
                <a:cs typeface="+mn-cs"/>
              </a:rPr>
              <a:t> России «Об утверждении Правил применения оборудования транзитных, </a:t>
            </a:r>
            <a:r>
              <a:rPr lang="ru-RU" sz="1300" b="1" kern="1200" dirty="0" err="1" smtClean="0">
                <a:solidFill>
                  <a:schemeClr val="tx1"/>
                </a:solidFill>
                <a:effectLst/>
                <a:latin typeface="+mn-lt"/>
                <a:ea typeface="+mn-ea"/>
                <a:cs typeface="+mn-cs"/>
              </a:rPr>
              <a:t>оконечно</a:t>
            </a:r>
            <a:r>
              <a:rPr lang="ru-RU" sz="1300" b="1" kern="1200" dirty="0" smtClean="0">
                <a:solidFill>
                  <a:schemeClr val="tx1"/>
                </a:solidFill>
                <a:effectLst/>
                <a:latin typeface="+mn-lt"/>
                <a:ea typeface="+mn-ea"/>
                <a:cs typeface="+mn-cs"/>
              </a:rPr>
              <a:t>-транзитных и оконечных узлов связи. Часть ХV. Правила применения комбинированных телефонных станций, использующих технологии </a:t>
            </a:r>
            <a:r>
              <a:rPr lang="ru-RU" sz="1300" b="1" kern="1200" dirty="0" err="1" smtClean="0">
                <a:solidFill>
                  <a:schemeClr val="tx1"/>
                </a:solidFill>
                <a:effectLst/>
                <a:latin typeface="+mn-lt"/>
                <a:ea typeface="+mn-ea"/>
                <a:cs typeface="+mn-cs"/>
              </a:rPr>
              <a:t>мультисервисных</a:t>
            </a:r>
            <a:r>
              <a:rPr lang="ru-RU" sz="1300" b="1" kern="1200" dirty="0" smtClean="0">
                <a:solidFill>
                  <a:schemeClr val="tx1"/>
                </a:solidFill>
                <a:effectLst/>
                <a:latin typeface="+mn-lt"/>
                <a:ea typeface="+mn-ea"/>
                <a:cs typeface="+mn-cs"/>
              </a:rPr>
              <a:t> сетей»</a:t>
            </a:r>
            <a:r>
              <a:rPr lang="ru-RU" sz="1300" kern="1200" dirty="0" smtClean="0">
                <a:solidFill>
                  <a:schemeClr val="tx1"/>
                </a:solidFill>
                <a:effectLst/>
                <a:latin typeface="+mn-lt"/>
                <a:ea typeface="+mn-ea"/>
                <a:cs typeface="+mn-cs"/>
              </a:rPr>
              <a:t> (далее – проект приказа).</a:t>
            </a:r>
          </a:p>
          <a:p>
            <a:r>
              <a:rPr lang="ru-RU" sz="1300" kern="1200" dirty="0" smtClean="0">
                <a:solidFill>
                  <a:schemeClr val="tx1"/>
                </a:solidFill>
                <a:effectLst/>
                <a:latin typeface="+mn-lt"/>
                <a:ea typeface="+mn-ea"/>
                <a:cs typeface="+mn-cs"/>
              </a:rPr>
              <a:t>Появление в оборудовании узлов связи технической возможности совмещения функций узлов фиксированной связи (междугородных, международных, </a:t>
            </a:r>
            <a:r>
              <a:rPr lang="ru-RU" sz="1300" kern="1200" dirty="0" err="1" smtClean="0">
                <a:solidFill>
                  <a:schemeClr val="tx1"/>
                </a:solidFill>
                <a:effectLst/>
                <a:latin typeface="+mn-lt"/>
                <a:ea typeface="+mn-ea"/>
                <a:cs typeface="+mn-cs"/>
              </a:rPr>
              <a:t>зоновых</a:t>
            </a:r>
            <a:r>
              <a:rPr lang="ru-RU" sz="1300" kern="1200" dirty="0" smtClean="0">
                <a:solidFill>
                  <a:schemeClr val="tx1"/>
                </a:solidFill>
                <a:effectLst/>
                <a:latin typeface="+mn-lt"/>
                <a:ea typeface="+mn-ea"/>
                <a:cs typeface="+mn-cs"/>
              </a:rPr>
              <a:t> и местных) и функций узлов подвижной радиотелефонной связи, позволяет обеспечивать реализацию принципа конвергенции при построении сети, а также конвергенции услуг связи. Целью конвергенции в </a:t>
            </a:r>
            <a:r>
              <a:rPr lang="ru-RU" sz="1300" kern="1200" dirty="0" err="1" smtClean="0">
                <a:solidFill>
                  <a:schemeClr val="tx1"/>
                </a:solidFill>
                <a:effectLst/>
                <a:latin typeface="+mn-lt"/>
                <a:ea typeface="+mn-ea"/>
                <a:cs typeface="+mn-cs"/>
              </a:rPr>
              <a:t>инфокоммуникациях</a:t>
            </a:r>
            <a:r>
              <a:rPr lang="ru-RU" sz="1300" kern="1200" dirty="0" smtClean="0">
                <a:solidFill>
                  <a:schemeClr val="tx1"/>
                </a:solidFill>
                <a:effectLst/>
                <a:latin typeface="+mn-lt"/>
                <a:ea typeface="+mn-ea"/>
                <a:cs typeface="+mn-cs"/>
              </a:rPr>
              <a:t> является преобразование модели бизнеса поставщика услуг от модели предоставления соединений к модели обеспечения услуг, что позволит, в конечном итоге, увеличить доходы всех участников рынка при оптимизации затрат. Это обстоятельство ведет к оптимизации построения сети, обслуживания соединения, использования ресурсов. </a:t>
            </a:r>
          </a:p>
          <a:p>
            <a:r>
              <a:rPr lang="ru-RU" sz="1300" kern="1200" dirty="0" smtClean="0">
                <a:solidFill>
                  <a:schemeClr val="tx1"/>
                </a:solidFill>
                <a:effectLst/>
                <a:latin typeface="+mn-lt"/>
                <a:ea typeface="+mn-ea"/>
                <a:cs typeface="+mn-cs"/>
              </a:rPr>
              <a:t>Проектом приказа предполагается определить требования: к составу оборудования, реализующего функции узлов фиксированной и подвижной радиотелефонной связи на базе технологий </a:t>
            </a:r>
            <a:r>
              <a:rPr lang="ru-RU" sz="1300" kern="1200" dirty="0" err="1" smtClean="0">
                <a:solidFill>
                  <a:schemeClr val="tx1"/>
                </a:solidFill>
                <a:effectLst/>
                <a:latin typeface="+mn-lt"/>
                <a:ea typeface="+mn-ea"/>
                <a:cs typeface="+mn-cs"/>
              </a:rPr>
              <a:t>Softswitch</a:t>
            </a:r>
            <a:r>
              <a:rPr lang="ru-RU" sz="1300" kern="1200" dirty="0" smtClean="0">
                <a:solidFill>
                  <a:schemeClr val="tx1"/>
                </a:solidFill>
                <a:effectLst/>
                <a:latin typeface="+mn-lt"/>
                <a:ea typeface="+mn-ea"/>
                <a:cs typeface="+mn-cs"/>
              </a:rPr>
              <a:t> или IMS, к функциям комбинированной телефонной станции, к параметрам системы нумерации и идентификации, к функциональному назначению сетевых элементов, входящих в состав оборудования комбинированной станции, их интерфейсам и их параметрам, а также к параметрам сетевых элементов для сбора и учета данных для начисления платы.</a:t>
            </a:r>
          </a:p>
          <a:p>
            <a:r>
              <a:rPr lang="ru-RU" sz="1300" kern="1200" dirty="0" smtClean="0">
                <a:solidFill>
                  <a:schemeClr val="tx1"/>
                </a:solidFill>
                <a:effectLst/>
                <a:latin typeface="+mn-lt"/>
                <a:ea typeface="+mn-ea"/>
                <a:cs typeface="+mn-cs"/>
              </a:rPr>
              <a:t>Требования включают возможность использования оборудования одним или несколькими операторами сетей связи, что позволит операторам снизить затраты на строительство и эксплуатацию сети связи для каждого из операторов связи за счет перераспределения этих затрат между операторами. Конвергенция фиксированных и мобильных сетей и услуг создает среду, в которой голос, данные и видео гармонизируются и эффективно доставляются через архитектуру, базирующуюся на стеке протоколов IP.</a:t>
            </a:r>
          </a:p>
        </p:txBody>
      </p:sp>
      <p:sp>
        <p:nvSpPr>
          <p:cNvPr id="4" name="Номер слайда 3"/>
          <p:cNvSpPr>
            <a:spLocks noGrp="1"/>
          </p:cNvSpPr>
          <p:nvPr>
            <p:ph type="sldNum" sz="quarter" idx="10"/>
          </p:nvPr>
        </p:nvSpPr>
        <p:spPr/>
        <p:txBody>
          <a:bodyPr/>
          <a:lstStyle/>
          <a:p>
            <a:fld id="{AD06C352-E19E-450B-8BD6-3AD2B1CEB1FB}" type="slidenum">
              <a:rPr lang="ru-RU" smtClean="0"/>
              <a:t>24</a:t>
            </a:fld>
            <a:endParaRPr lang="ru-RU"/>
          </a:p>
        </p:txBody>
      </p:sp>
    </p:spTree>
    <p:extLst>
      <p:ext uri="{BB962C8B-B14F-4D97-AF65-F5344CB8AC3E}">
        <p14:creationId xmlns:p14="http://schemas.microsoft.com/office/powerpoint/2010/main" val="13454679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kern="1200" dirty="0" smtClean="0">
                <a:solidFill>
                  <a:schemeClr val="tx1"/>
                </a:solidFill>
                <a:effectLst/>
                <a:latin typeface="+mn-lt"/>
                <a:ea typeface="+mn-ea"/>
                <a:cs typeface="+mn-cs"/>
              </a:rPr>
              <a:t>Пунктом 2 проекта приказа предусматривается признание утратившим силу приказа Министерства связи и массовых коммуникаций Российской Федерации </a:t>
            </a:r>
            <a:br>
              <a:rPr lang="ru-RU" sz="1300" kern="1200" dirty="0" smtClean="0">
                <a:solidFill>
                  <a:schemeClr val="tx1"/>
                </a:solidFill>
                <a:effectLst/>
                <a:latin typeface="+mn-lt"/>
                <a:ea typeface="+mn-ea"/>
                <a:cs typeface="+mn-cs"/>
              </a:rPr>
            </a:br>
            <a:r>
              <a:rPr lang="ru-RU" sz="1300" kern="1200" dirty="0" smtClean="0">
                <a:solidFill>
                  <a:schemeClr val="tx1"/>
                </a:solidFill>
                <a:effectLst/>
                <a:latin typeface="+mn-lt"/>
                <a:ea typeface="+mn-ea"/>
                <a:cs typeface="+mn-cs"/>
              </a:rPr>
              <a:t>от 11.07.2011 № 174 «Об утверждении Правил применения оборудования систем коммутации, включая программное обеспечение, обеспечивающего выполнение установленных действий при проведении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 Часть I. Правила применения оборудования </a:t>
            </a:r>
            <a:r>
              <a:rPr lang="ru-RU" sz="1300" kern="1200" dirty="0" err="1" smtClean="0">
                <a:solidFill>
                  <a:schemeClr val="tx1"/>
                </a:solidFill>
                <a:effectLst/>
                <a:latin typeface="+mn-lt"/>
                <a:ea typeface="+mn-ea"/>
                <a:cs typeface="+mn-cs"/>
              </a:rPr>
              <a:t>оконечно</a:t>
            </a:r>
            <a:r>
              <a:rPr lang="ru-RU" sz="1300" kern="1200" dirty="0" smtClean="0">
                <a:solidFill>
                  <a:schemeClr val="tx1"/>
                </a:solidFill>
                <a:effectLst/>
                <a:latin typeface="+mn-lt"/>
                <a:ea typeface="+mn-ea"/>
                <a:cs typeface="+mn-cs"/>
              </a:rPr>
              <a:t>-транзитных узлов связи сетей подвижной радиотелефонной связи, включая программное обеспечение, обеспечивающего выполнение установленных действий при проведении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 (далее – Правила применения 174).</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b="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300" b="0" kern="1200" dirty="0" smtClean="0">
                <a:solidFill>
                  <a:schemeClr val="tx1"/>
                </a:solidFill>
                <a:effectLst/>
                <a:latin typeface="+mn-lt"/>
                <a:ea typeface="+mn-ea"/>
                <a:cs typeface="+mn-cs"/>
              </a:rPr>
              <a:t>Действующие в настоящее время Правила</a:t>
            </a:r>
            <a:r>
              <a:rPr lang="ru-RU" sz="1300" b="0" kern="1200" baseline="0" dirty="0" smtClean="0">
                <a:solidFill>
                  <a:schemeClr val="tx1"/>
                </a:solidFill>
                <a:effectLst/>
                <a:latin typeface="+mn-lt"/>
                <a:ea typeface="+mn-ea"/>
                <a:cs typeface="+mn-cs"/>
              </a:rPr>
              <a:t> </a:t>
            </a:r>
            <a:r>
              <a:rPr lang="ru-RU" sz="1300" b="0" kern="1200" dirty="0" smtClean="0">
                <a:solidFill>
                  <a:schemeClr val="tx1"/>
                </a:solidFill>
                <a:effectLst/>
                <a:latin typeface="+mn-lt"/>
                <a:ea typeface="+mn-ea"/>
                <a:cs typeface="+mn-cs"/>
              </a:rPr>
              <a:t>применения 174 подлежат замене, так как не содержат требований к техническим средствам ОРМ, обеспечивающих проведение ОРМ при использовании на сети подвижной радиотелефонной связи технологии коммутации пакетов информации на основе подсистемы передачи мультимедийных сообщений (IP </a:t>
            </a:r>
            <a:r>
              <a:rPr lang="ru-RU" sz="1300" b="0" kern="1200" dirty="0" err="1" smtClean="0">
                <a:solidFill>
                  <a:schemeClr val="tx1"/>
                </a:solidFill>
                <a:effectLst/>
                <a:latin typeface="+mn-lt"/>
                <a:ea typeface="+mn-ea"/>
                <a:cs typeface="+mn-cs"/>
              </a:rPr>
              <a:t>Multimedia</a:t>
            </a:r>
            <a:r>
              <a:rPr lang="ru-RU" sz="1300" b="0" kern="1200" dirty="0" smtClean="0">
                <a:solidFill>
                  <a:schemeClr val="tx1"/>
                </a:solidFill>
                <a:effectLst/>
                <a:latin typeface="+mn-lt"/>
                <a:ea typeface="+mn-ea"/>
                <a:cs typeface="+mn-cs"/>
              </a:rPr>
              <a:t> </a:t>
            </a:r>
            <a:r>
              <a:rPr lang="ru-RU" sz="1300" b="0" kern="1200" dirty="0" err="1" smtClean="0">
                <a:solidFill>
                  <a:schemeClr val="tx1"/>
                </a:solidFill>
                <a:effectLst/>
                <a:latin typeface="+mn-lt"/>
                <a:ea typeface="+mn-ea"/>
                <a:cs typeface="+mn-cs"/>
              </a:rPr>
              <a:t>Subsystem</a:t>
            </a:r>
            <a:r>
              <a:rPr lang="ru-RU" sz="1300" b="0" kern="1200" dirty="0" smtClean="0">
                <a:solidFill>
                  <a:schemeClr val="tx1"/>
                </a:solidFill>
                <a:effectLst/>
                <a:latin typeface="+mn-lt"/>
                <a:ea typeface="+mn-ea"/>
                <a:cs typeface="+mn-cs"/>
              </a:rPr>
              <a:t> – IMS), которая является универсальной технологической средой, позволяющей операторам связи разрабатывать и предоставлять абонентам сетей фиксированной и мобильной связи расширенного набора услуг связи, основанного на различных комбинациях голоса, текста, графики и видео, осуществлять персональные коммуникации в реальном масштабе времени на сети пакетной коммутации, не прибегая к технологиям, ориентированным на коммутацию каналов. При этом обеспечивается взаимодействие с внешними сетями традиционной телефонии как для фиксированной, так и для мобильной связи.</a:t>
            </a:r>
            <a:endParaRPr lang="ru-RU" sz="1300" b="1" kern="1200" dirty="0" smtClean="0">
              <a:solidFill>
                <a:schemeClr val="tx1"/>
              </a:solidFill>
              <a:effectLst/>
              <a:latin typeface="+mn-lt"/>
              <a:ea typeface="+mn-ea"/>
              <a:cs typeface="+mn-cs"/>
            </a:endParaRPr>
          </a:p>
          <a:p>
            <a:endParaRPr lang="ru-RU" sz="1300" kern="1200" dirty="0" smtClean="0">
              <a:solidFill>
                <a:schemeClr val="tx1"/>
              </a:solidFill>
              <a:effectLst/>
              <a:latin typeface="+mn-lt"/>
              <a:ea typeface="+mn-ea"/>
              <a:cs typeface="+mn-cs"/>
            </a:endParaRPr>
          </a:p>
          <a:p>
            <a:r>
              <a:rPr lang="en-US" dirty="0" smtClean="0"/>
              <a:t>***</a:t>
            </a:r>
            <a:endParaRPr lang="ru-RU" dirty="0" smtClean="0"/>
          </a:p>
          <a:p>
            <a:r>
              <a:rPr lang="ru-RU" sz="1300" kern="1200" dirty="0" smtClean="0">
                <a:solidFill>
                  <a:schemeClr val="tx1"/>
                </a:solidFill>
                <a:effectLst/>
                <a:latin typeface="+mn-lt"/>
                <a:ea typeface="+mn-ea"/>
                <a:cs typeface="+mn-cs"/>
              </a:rPr>
              <a:t>Методика применяется при обязательном подтверждении соответствия средств связи, приемо-сдаточных испытаниях и инспекционном контроле оборудования </a:t>
            </a:r>
            <a:r>
              <a:rPr lang="ru-RU" sz="1300" kern="1200" dirty="0" err="1" smtClean="0">
                <a:solidFill>
                  <a:schemeClr val="tx1"/>
                </a:solidFill>
                <a:effectLst/>
                <a:latin typeface="+mn-lt"/>
                <a:ea typeface="+mn-ea"/>
                <a:cs typeface="+mn-cs"/>
              </a:rPr>
              <a:t>оконечно</a:t>
            </a:r>
            <a:r>
              <a:rPr lang="ru-RU" sz="1300" kern="1200" dirty="0" smtClean="0">
                <a:solidFill>
                  <a:schemeClr val="tx1"/>
                </a:solidFill>
                <a:effectLst/>
                <a:latin typeface="+mn-lt"/>
                <a:ea typeface="+mn-ea"/>
                <a:cs typeface="+mn-cs"/>
              </a:rPr>
              <a:t>-транзитных узлов связи сетей подвижной радиотелефонной связи, включая программное обеспечение, обеспечивающее выполнение установленных действий при проведении оперативно-</a:t>
            </a:r>
            <a:r>
              <a:rPr lang="ru-RU" sz="1300" kern="1200" dirty="0" err="1" smtClean="0">
                <a:solidFill>
                  <a:schemeClr val="tx1"/>
                </a:solidFill>
                <a:effectLst/>
                <a:latin typeface="+mn-lt"/>
                <a:ea typeface="+mn-ea"/>
                <a:cs typeface="+mn-cs"/>
              </a:rPr>
              <a:t>разыскных</a:t>
            </a:r>
            <a:r>
              <a:rPr lang="ru-RU" sz="1300" kern="1200" dirty="0" smtClean="0">
                <a:solidFill>
                  <a:schemeClr val="tx1"/>
                </a:solidFill>
                <a:effectLst/>
                <a:latin typeface="+mn-lt"/>
                <a:ea typeface="+mn-ea"/>
                <a:cs typeface="+mn-cs"/>
              </a:rPr>
              <a:t> мероприятий, обязательным требованиям, установленным в соответствующих Правилах применения оборудования </a:t>
            </a:r>
          </a:p>
          <a:p>
            <a:endParaRPr lang="ru-RU" sz="13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25</a:t>
            </a:fld>
            <a:endParaRPr lang="ru-RU"/>
          </a:p>
        </p:txBody>
      </p:sp>
    </p:spTree>
    <p:extLst>
      <p:ext uri="{BB962C8B-B14F-4D97-AF65-F5344CB8AC3E}">
        <p14:creationId xmlns:p14="http://schemas.microsoft.com/office/powerpoint/2010/main" val="3917970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300" i="1" kern="1200" dirty="0" smtClean="0">
              <a:solidFill>
                <a:schemeClr val="tx1"/>
              </a:solidFill>
              <a:effectLst/>
              <a:latin typeface="+mn-lt"/>
              <a:ea typeface="+mn-ea"/>
              <a:cs typeface="+mn-cs"/>
            </a:endParaRPr>
          </a:p>
          <a:p>
            <a:r>
              <a:rPr lang="en-US" sz="1300" b="1" i="1" kern="1200" dirty="0" smtClean="0">
                <a:solidFill>
                  <a:schemeClr val="tx1"/>
                </a:solidFill>
                <a:effectLst/>
                <a:latin typeface="+mn-lt"/>
                <a:ea typeface="+mn-ea"/>
                <a:cs typeface="+mn-cs"/>
              </a:rPr>
              <a:t>MVNO:</a:t>
            </a:r>
            <a:endParaRPr lang="ru-RU" sz="1300" b="1" i="1" kern="1200" dirty="0" smtClean="0">
              <a:solidFill>
                <a:schemeClr val="tx1"/>
              </a:solidFill>
              <a:effectLst/>
              <a:latin typeface="+mn-lt"/>
              <a:ea typeface="+mn-ea"/>
              <a:cs typeface="+mn-cs"/>
            </a:endParaRPr>
          </a:p>
          <a:p>
            <a:r>
              <a:rPr lang="ru-RU" sz="1300" i="1" kern="1200" dirty="0" smtClean="0">
                <a:solidFill>
                  <a:schemeClr val="tx1"/>
                </a:solidFill>
                <a:effectLst/>
                <a:latin typeface="+mn-lt"/>
                <a:ea typeface="+mn-ea"/>
                <a:cs typeface="+mn-cs"/>
              </a:rPr>
              <a:t>Приказ </a:t>
            </a:r>
            <a:r>
              <a:rPr lang="ru-RU" sz="1300" i="1" kern="1200" dirty="0" err="1" smtClean="0">
                <a:solidFill>
                  <a:schemeClr val="tx1"/>
                </a:solidFill>
                <a:effectLst/>
                <a:latin typeface="+mn-lt"/>
                <a:ea typeface="+mn-ea"/>
                <a:cs typeface="+mn-cs"/>
              </a:rPr>
              <a:t>Минкомсвязи</a:t>
            </a:r>
            <a:r>
              <a:rPr lang="ru-RU" sz="1300" i="1" kern="1200" dirty="0" smtClean="0">
                <a:solidFill>
                  <a:schemeClr val="tx1"/>
                </a:solidFill>
                <a:effectLst/>
                <a:latin typeface="+mn-lt"/>
                <a:ea typeface="+mn-ea"/>
                <a:cs typeface="+mn-cs"/>
              </a:rPr>
              <a:t> России </a:t>
            </a:r>
            <a:r>
              <a:rPr lang="ru-RU" sz="1300" b="1" i="1" kern="1200" dirty="0" smtClean="0">
                <a:solidFill>
                  <a:schemeClr val="tx1"/>
                </a:solidFill>
                <a:effectLst/>
                <a:latin typeface="+mn-lt"/>
                <a:ea typeface="+mn-ea"/>
                <a:cs typeface="+mn-cs"/>
              </a:rPr>
              <a:t>«О внесении изменений в приказы Министерства информационных технологий и связи Российской Федерации и Министерства связи и массовых коммуникаций Российской Федерации (в части обеспечения возможности совместного использования средств связи)»</a:t>
            </a:r>
          </a:p>
          <a:p>
            <a:pPr marL="0" marR="0" indent="0" algn="l" defTabSz="957720" rtl="0" eaLnBrk="1" fontAlgn="auto" latinLnBrk="0" hangingPunct="1">
              <a:lnSpc>
                <a:spcPct val="100000"/>
              </a:lnSpc>
              <a:spcBef>
                <a:spcPts val="0"/>
              </a:spcBef>
              <a:spcAft>
                <a:spcPts val="0"/>
              </a:spcAft>
              <a:buClrTx/>
              <a:buSzTx/>
              <a:buFontTx/>
              <a:buNone/>
              <a:tabLst/>
              <a:defRPr/>
            </a:pPr>
            <a:r>
              <a:rPr lang="ru-RU" sz="1400" dirty="0" smtClean="0"/>
              <a:t>Проект приказа разрабатывается в целях обеспечения возможности совместного использования средств связи, применяемых в различных подсистемах оператора связи.</a:t>
            </a:r>
          </a:p>
          <a:p>
            <a:endParaRPr lang="ru-RU" sz="1400" dirty="0" smtClean="0"/>
          </a:p>
          <a:p>
            <a:r>
              <a:rPr lang="en-US" sz="1400" dirty="0" smtClean="0"/>
              <a:t>***</a:t>
            </a:r>
          </a:p>
          <a:p>
            <a:endParaRPr lang="en-US" sz="1400" dirty="0" smtClean="0"/>
          </a:p>
        </p:txBody>
      </p:sp>
      <p:sp>
        <p:nvSpPr>
          <p:cNvPr id="4" name="Номер слайда 3"/>
          <p:cNvSpPr>
            <a:spLocks noGrp="1"/>
          </p:cNvSpPr>
          <p:nvPr>
            <p:ph type="sldNum" sz="quarter" idx="10"/>
          </p:nvPr>
        </p:nvSpPr>
        <p:spPr/>
        <p:txBody>
          <a:bodyPr/>
          <a:lstStyle/>
          <a:p>
            <a:fld id="{AD06C352-E19E-450B-8BD6-3AD2B1CEB1FB}" type="slidenum">
              <a:rPr lang="ru-RU" smtClean="0"/>
              <a:t>26</a:t>
            </a:fld>
            <a:endParaRPr lang="ru-RU"/>
          </a:p>
        </p:txBody>
      </p:sp>
    </p:spTree>
    <p:extLst>
      <p:ext uri="{BB962C8B-B14F-4D97-AF65-F5344CB8AC3E}">
        <p14:creationId xmlns:p14="http://schemas.microsoft.com/office/powerpoint/2010/main" val="31789322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27</a:t>
            </a:fld>
            <a:endParaRPr lang="ru-RU"/>
          </a:p>
        </p:txBody>
      </p:sp>
    </p:spTree>
    <p:extLst>
      <p:ext uri="{BB962C8B-B14F-4D97-AF65-F5344CB8AC3E}">
        <p14:creationId xmlns:p14="http://schemas.microsoft.com/office/powerpoint/2010/main" val="13454679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b="1"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sz="1300" b="1" kern="1200" dirty="0" smtClean="0">
                <a:solidFill>
                  <a:schemeClr val="tx1"/>
                </a:solidFill>
                <a:effectLst/>
                <a:latin typeface="+mn-lt"/>
                <a:ea typeface="+mn-ea"/>
                <a:cs typeface="+mn-cs"/>
              </a:rPr>
              <a:t>О внесении изменений в административные регламенты</a:t>
            </a:r>
            <a:br>
              <a:rPr lang="ru-RU" sz="1300" b="1" kern="1200" dirty="0" smtClean="0">
                <a:solidFill>
                  <a:schemeClr val="tx1"/>
                </a:solidFill>
                <a:effectLst/>
                <a:latin typeface="+mn-lt"/>
                <a:ea typeface="+mn-ea"/>
                <a:cs typeface="+mn-cs"/>
              </a:rPr>
            </a:br>
            <a:r>
              <a:rPr lang="ru-RU" sz="1300" b="1" kern="1200" dirty="0" smtClean="0">
                <a:solidFill>
                  <a:schemeClr val="tx1"/>
                </a:solidFill>
                <a:effectLst/>
                <a:latin typeface="+mn-lt"/>
                <a:ea typeface="+mn-ea"/>
                <a:cs typeface="+mn-cs"/>
              </a:rPr>
              <a:t>Федерального агентства связи по предоставлению государственных услуг, утвержденные приказом Министерства связи</a:t>
            </a:r>
            <a:r>
              <a:rPr lang="ru-RU" sz="1300" kern="1200" dirty="0" smtClean="0">
                <a:solidFill>
                  <a:schemeClr val="tx1"/>
                </a:solidFill>
                <a:effectLst/>
                <a:latin typeface="+mn-lt"/>
                <a:ea typeface="+mn-ea"/>
                <a:cs typeface="+mn-cs"/>
              </a:rPr>
              <a:t> </a:t>
            </a:r>
            <a:r>
              <a:rPr lang="ru-RU" sz="1300" b="1" kern="1200" dirty="0" smtClean="0">
                <a:solidFill>
                  <a:schemeClr val="tx1"/>
                </a:solidFill>
                <a:effectLst/>
                <a:latin typeface="+mn-lt"/>
                <a:ea typeface="+mn-ea"/>
                <a:cs typeface="+mn-cs"/>
              </a:rPr>
              <a:t>и массовых коммуникаций Российской Федерации от 01.12.2011 № 331</a:t>
            </a:r>
            <a:endParaRPr lang="ru-RU" sz="1300" kern="1200" dirty="0" smtClean="0">
              <a:solidFill>
                <a:schemeClr val="tx1"/>
              </a:solidFill>
              <a:effectLst/>
              <a:latin typeface="+mn-lt"/>
              <a:ea typeface="+mn-ea"/>
              <a:cs typeface="+mn-cs"/>
            </a:endParaRPr>
          </a:p>
          <a:p>
            <a:endParaRPr lang="ru-RU" b="1" dirty="0" smtClean="0"/>
          </a:p>
          <a:p>
            <a:endParaRPr lang="ru-RU" b="1" dirty="0" smtClean="0"/>
          </a:p>
          <a:p>
            <a:r>
              <a:rPr lang="ru-RU" sz="1300" b="1" kern="1200" dirty="0" smtClean="0">
                <a:solidFill>
                  <a:schemeClr val="tx1"/>
                </a:solidFill>
                <a:effectLst/>
                <a:latin typeface="+mn-lt"/>
                <a:ea typeface="+mn-ea"/>
                <a:cs typeface="+mn-cs"/>
              </a:rPr>
              <a:t>По исключению  избыточных требований из правил применения.</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В рамках этой работы прошу Вас планируется провести анализ действующих правил применения средств связи на предмет исключения из них обязательных требований, не относящихся к  внешним физическим и логическим интерфейсам и протоколам, к параметрам излучения радиоэлектронных средств, а также к СОРМ и информационной безопасности.</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28</a:t>
            </a:fld>
            <a:endParaRPr lang="ru-RU"/>
          </a:p>
        </p:txBody>
      </p:sp>
    </p:spTree>
    <p:extLst>
      <p:ext uri="{BB962C8B-B14F-4D97-AF65-F5344CB8AC3E}">
        <p14:creationId xmlns:p14="http://schemas.microsoft.com/office/powerpoint/2010/main" val="13454679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r>
              <a:rPr lang="ru-RU" sz="1300" b="0" i="0" u="none" strike="noStrike" kern="1200" baseline="0" dirty="0" smtClean="0">
                <a:solidFill>
                  <a:schemeClr val="tx1"/>
                </a:solidFill>
                <a:latin typeface="+mn-lt"/>
                <a:ea typeface="+mn-ea"/>
                <a:cs typeface="+mn-cs"/>
              </a:rPr>
              <a:t>3. Сфера государственного регулирования обеспечения единства измерений распространяется на измерения, к которым в целях, предусмотренных </a:t>
            </a:r>
            <a:r>
              <a:rPr lang="ru-RU" sz="1300" b="0" i="0" u="none" strike="noStrike" kern="1200" baseline="0" dirty="0" smtClean="0">
                <a:solidFill>
                  <a:schemeClr val="tx1"/>
                </a:solidFill>
                <a:latin typeface="+mn-lt"/>
                <a:ea typeface="+mn-ea"/>
                <a:cs typeface="+mn-cs"/>
                <a:hlinkClick r:id="rId3"/>
              </a:rPr>
              <a:t>частью 1 настоящей статьи, установлены обязательные метрологические требования и которые выполняются при:</a:t>
            </a:r>
          </a:p>
          <a:p>
            <a:r>
              <a:rPr lang="ru-RU" sz="1300" b="0" i="0" u="none" strike="noStrike" kern="1200" baseline="0" dirty="0" smtClean="0">
                <a:solidFill>
                  <a:schemeClr val="tx1"/>
                </a:solidFill>
                <a:latin typeface="+mn-lt"/>
                <a:ea typeface="+mn-ea"/>
                <a:cs typeface="+mn-cs"/>
              </a:rPr>
              <a:t>(в ред. Федерального </a:t>
            </a:r>
            <a:r>
              <a:rPr lang="ru-RU" sz="1300" b="0" i="0" u="none" strike="noStrike" kern="1200" baseline="0" dirty="0" smtClean="0">
                <a:solidFill>
                  <a:schemeClr val="tx1"/>
                </a:solidFill>
                <a:latin typeface="+mn-lt"/>
                <a:ea typeface="+mn-ea"/>
                <a:cs typeface="+mn-cs"/>
                <a:hlinkClick r:id="rId4"/>
              </a:rPr>
              <a:t>закона от 21.07.2014 N 254-ФЗ)</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9) оказании услуг почтовой связи, учете объема оказанных услуг электросвязи операторами связи и обеспечении целостности и устойчивости функционирования сети связи общего пользования;</a:t>
            </a:r>
          </a:p>
          <a:p>
            <a:r>
              <a:rPr lang="ru-RU" sz="1300" b="0" i="0" u="none" strike="noStrike" kern="1200" baseline="0" dirty="0" smtClean="0">
                <a:solidFill>
                  <a:schemeClr val="tx1"/>
                </a:solidFill>
                <a:latin typeface="+mn-lt"/>
                <a:ea typeface="+mn-ea"/>
                <a:cs typeface="+mn-cs"/>
              </a:rPr>
              <a:t>(п. 9 в ред. Федерального </a:t>
            </a:r>
            <a:r>
              <a:rPr lang="ru-RU" sz="1300" b="0" i="0" u="none" strike="noStrike" kern="1200" baseline="0" dirty="0" smtClean="0">
                <a:solidFill>
                  <a:schemeClr val="tx1"/>
                </a:solidFill>
                <a:latin typeface="+mn-lt"/>
                <a:ea typeface="+mn-ea"/>
                <a:cs typeface="+mn-cs"/>
                <a:hlinkClick r:id="rId5"/>
              </a:rPr>
              <a:t>закона от 21.07.2014 N 254-ФЗ)</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29</a:t>
            </a:fld>
            <a:endParaRPr lang="ru-RU"/>
          </a:p>
        </p:txBody>
      </p:sp>
    </p:spTree>
    <p:extLst>
      <p:ext uri="{BB962C8B-B14F-4D97-AF65-F5344CB8AC3E}">
        <p14:creationId xmlns:p14="http://schemas.microsoft.com/office/powerpoint/2010/main" val="134546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D06C352-E19E-450B-8BD6-3AD2B1CEB1FB}" type="slidenum">
              <a:rPr lang="ru-RU" smtClean="0"/>
              <a:t>3</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endParaRPr lang="ru-RU" sz="13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30</a:t>
            </a:fld>
            <a:endParaRPr lang="ru-RU"/>
          </a:p>
        </p:txBody>
      </p:sp>
    </p:spTree>
    <p:extLst>
      <p:ext uri="{BB962C8B-B14F-4D97-AF65-F5344CB8AC3E}">
        <p14:creationId xmlns:p14="http://schemas.microsoft.com/office/powerpoint/2010/main" val="13454679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52500" y="685800"/>
            <a:ext cx="4953000" cy="34290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AD06C352-E19E-450B-8BD6-3AD2B1CEB1FB}" type="slidenum">
              <a:rPr lang="ru-RU" smtClean="0"/>
              <a:t>32</a:t>
            </a:fld>
            <a:endParaRPr lang="ru-RU"/>
          </a:p>
        </p:txBody>
      </p:sp>
    </p:spTree>
    <p:extLst>
      <p:ext uri="{BB962C8B-B14F-4D97-AF65-F5344CB8AC3E}">
        <p14:creationId xmlns:p14="http://schemas.microsoft.com/office/powerpoint/2010/main" val="16569986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ППРФ</a:t>
            </a:r>
            <a:r>
              <a:rPr lang="ru-RU" baseline="0" dirty="0" smtClean="0"/>
              <a:t> 260</a:t>
            </a:r>
            <a:endParaRPr lang="ru-RU" dirty="0" smtClean="0"/>
          </a:p>
          <a:p>
            <a:r>
              <a:rPr lang="ru-RU" dirty="0" smtClean="0"/>
              <a:t>О РЕГЛАМЕНТЕ ПРАВИТЕЛЬСТВА</a:t>
            </a:r>
            <a:r>
              <a:rPr lang="ru-RU" baseline="0" dirty="0" smtClean="0"/>
              <a:t> </a:t>
            </a:r>
            <a:r>
              <a:rPr lang="ru-RU" dirty="0" smtClean="0"/>
              <a:t>РОССИЙСКОЙ ФЕДЕРАЦИИ И ПОЛОЖЕНИИ ОБ АППАРАТЕ</a:t>
            </a:r>
            <a:r>
              <a:rPr lang="ru-RU" baseline="0" dirty="0" smtClean="0"/>
              <a:t> </a:t>
            </a:r>
            <a:r>
              <a:rPr lang="ru-RU" dirty="0" smtClean="0"/>
              <a:t>ПРАВИТЕЛЬСТВА РОССИЙСКОЙ ФЕДЕРАЦИИ</a:t>
            </a:r>
          </a:p>
          <a:p>
            <a:endParaRPr lang="ru-RU" dirty="0" smtClean="0"/>
          </a:p>
          <a:p>
            <a:r>
              <a:rPr lang="ru-RU" dirty="0" smtClean="0"/>
              <a:t>ППРФ 1009</a:t>
            </a:r>
          </a:p>
          <a:p>
            <a:pPr marL="0" marR="0" indent="0" algn="l" defTabSz="957720" rtl="0" eaLnBrk="1" fontAlgn="auto" latinLnBrk="0" hangingPunct="1">
              <a:lnSpc>
                <a:spcPct val="100000"/>
              </a:lnSpc>
              <a:spcBef>
                <a:spcPts val="0"/>
              </a:spcBef>
              <a:spcAft>
                <a:spcPts val="0"/>
              </a:spcAft>
              <a:buClrTx/>
              <a:buSzTx/>
              <a:buFontTx/>
              <a:buNone/>
              <a:tabLst/>
              <a:defRPr/>
            </a:pPr>
            <a:r>
              <a:rPr lang="ru-RU" dirty="0" smtClean="0"/>
              <a:t>ОБ УТВЕРЖДЕНИИ ПРАВИЛ ПОДГОТОВКИ НОРМАТИВНЫХ</a:t>
            </a:r>
            <a:r>
              <a:rPr lang="ru-RU" baseline="0" dirty="0" smtClean="0"/>
              <a:t> </a:t>
            </a:r>
            <a:r>
              <a:rPr lang="ru-RU" dirty="0" smtClean="0"/>
              <a:t>ПРАВОВЫХ АКТОВ ФЕДЕРАЛЬНЫХ ОРГАНОВ ИСПОЛНИТЕЛЬНОЙ</a:t>
            </a:r>
            <a:r>
              <a:rPr lang="ru-RU" baseline="0" dirty="0" smtClean="0"/>
              <a:t> </a:t>
            </a:r>
            <a:r>
              <a:rPr lang="ru-RU" dirty="0" smtClean="0"/>
              <a:t>ВЛАСТИ И ИХ ГОСУДАРСТВЕННОЙ РЕГИСТРАЦИИ </a:t>
            </a:r>
          </a:p>
          <a:p>
            <a:endParaRPr lang="ru-RU" dirty="0" smtClean="0"/>
          </a:p>
          <a:p>
            <a:r>
              <a:rPr lang="ru-RU" dirty="0" smtClean="0"/>
              <a:t>ППРФ 1318</a:t>
            </a:r>
          </a:p>
          <a:p>
            <a:pPr marL="0" marR="0" indent="0" algn="l" defTabSz="957720" rtl="0" eaLnBrk="1" fontAlgn="auto" latinLnBrk="0" hangingPunct="1">
              <a:lnSpc>
                <a:spcPct val="100000"/>
              </a:lnSpc>
              <a:spcBef>
                <a:spcPts val="0"/>
              </a:spcBef>
              <a:spcAft>
                <a:spcPts val="0"/>
              </a:spcAft>
              <a:buClrTx/>
              <a:buSzTx/>
              <a:buFontTx/>
              <a:buNone/>
              <a:tabLst/>
              <a:defRPr/>
            </a:pPr>
            <a:r>
              <a:rPr lang="ru-RU" sz="1400" dirty="0" smtClean="0">
                <a:solidFill>
                  <a:schemeClr val="bg1">
                    <a:lumMod val="50000"/>
                  </a:schemeClr>
                </a:solidFill>
              </a:rPr>
              <a:t>«О порядке проведения федеральными органами исполнительной власти оценки регулирующего воздействия проектов нормативных правовых актов, проектов поправок к проектам федеральных законов и проектов решений Совета Евразийской экономической комиссии, а также о внесении изменений в некоторые акты Правительства Российской Федерации»</a:t>
            </a:r>
            <a:endParaRPr lang="en-US" sz="1400" dirty="0" smtClean="0">
              <a:solidFill>
                <a:schemeClr val="bg1">
                  <a:lumMod val="50000"/>
                </a:schemeClr>
              </a:solidFill>
            </a:endParaRPr>
          </a:p>
          <a:p>
            <a:pPr marL="0" marR="0" indent="0" algn="l" defTabSz="957720" rtl="0" eaLnBrk="1" fontAlgn="auto" latinLnBrk="0" hangingPunct="1">
              <a:lnSpc>
                <a:spcPct val="100000"/>
              </a:lnSpc>
              <a:spcBef>
                <a:spcPts val="0"/>
              </a:spcBef>
              <a:spcAft>
                <a:spcPts val="0"/>
              </a:spcAft>
              <a:buClrTx/>
              <a:buSzTx/>
              <a:buFontTx/>
              <a:buNone/>
              <a:tabLst/>
              <a:defRPr/>
            </a:pPr>
            <a:endParaRPr lang="en-US" sz="1400" dirty="0" smtClean="0">
              <a:solidFill>
                <a:schemeClr val="bg1">
                  <a:lumMod val="50000"/>
                </a:schemeClr>
              </a:solidFill>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400" dirty="0" smtClean="0">
                <a:solidFill>
                  <a:schemeClr val="bg1">
                    <a:lumMod val="50000"/>
                  </a:schemeClr>
                </a:solidFill>
              </a:rPr>
              <a:t>ППРФ</a:t>
            </a:r>
            <a:r>
              <a:rPr lang="ru-RU" sz="1400" baseline="0" dirty="0" smtClean="0">
                <a:solidFill>
                  <a:schemeClr val="bg1">
                    <a:lumMod val="50000"/>
                  </a:schemeClr>
                </a:solidFill>
              </a:rPr>
              <a:t> 96</a:t>
            </a:r>
          </a:p>
          <a:p>
            <a:pPr marL="0" marR="0" indent="0" algn="l" defTabSz="957720" rtl="0" eaLnBrk="1" fontAlgn="auto" latinLnBrk="0" hangingPunct="1">
              <a:lnSpc>
                <a:spcPct val="100000"/>
              </a:lnSpc>
              <a:spcBef>
                <a:spcPts val="0"/>
              </a:spcBef>
              <a:spcAft>
                <a:spcPts val="0"/>
              </a:spcAft>
              <a:buClrTx/>
              <a:buSzTx/>
              <a:buFontTx/>
              <a:buNone/>
              <a:tabLst/>
              <a:defRPr/>
            </a:pPr>
            <a:r>
              <a:rPr lang="ru-RU" sz="1400" dirty="0" smtClean="0">
                <a:solidFill>
                  <a:schemeClr val="tx1">
                    <a:lumMod val="50000"/>
                    <a:lumOff val="50000"/>
                  </a:schemeClr>
                </a:solidFill>
              </a:rPr>
              <a:t>"Об антикоррупционной экспертизе нормативных правовых актов и проектов нормативных правовых актов»</a:t>
            </a:r>
          </a:p>
          <a:p>
            <a:pPr marL="0" marR="0" indent="0" algn="l" defTabSz="957720" rtl="0" eaLnBrk="1" fontAlgn="auto" latinLnBrk="0" hangingPunct="1">
              <a:lnSpc>
                <a:spcPct val="100000"/>
              </a:lnSpc>
              <a:spcBef>
                <a:spcPts val="0"/>
              </a:spcBef>
              <a:spcAft>
                <a:spcPts val="0"/>
              </a:spcAft>
              <a:buClrTx/>
              <a:buSzTx/>
              <a:buFontTx/>
              <a:buNone/>
              <a:tabLst/>
              <a:defRPr/>
            </a:pPr>
            <a:endParaRPr lang="ru-RU" sz="1400" dirty="0" smtClean="0">
              <a:solidFill>
                <a:schemeClr val="bg1">
                  <a:lumMod val="50000"/>
                </a:schemeClr>
              </a:solidFill>
            </a:endParaRPr>
          </a:p>
          <a:p>
            <a:endParaRPr lang="ru-RU" dirty="0"/>
          </a:p>
        </p:txBody>
      </p:sp>
      <p:sp>
        <p:nvSpPr>
          <p:cNvPr id="4" name="Номер слайда 3"/>
          <p:cNvSpPr>
            <a:spLocks noGrp="1"/>
          </p:cNvSpPr>
          <p:nvPr>
            <p:ph type="sldNum" sz="quarter" idx="10"/>
          </p:nvPr>
        </p:nvSpPr>
        <p:spPr/>
        <p:txBody>
          <a:bodyPr/>
          <a:lstStyle/>
          <a:p>
            <a:fld id="{AD06C352-E19E-450B-8BD6-3AD2B1CEB1FB}" type="slidenum">
              <a:rPr lang="ru-RU" smtClean="0"/>
              <a:t>33</a:t>
            </a:fld>
            <a:endParaRPr lang="ru-RU"/>
          </a:p>
        </p:txBody>
      </p:sp>
    </p:spTree>
    <p:extLst>
      <p:ext uri="{BB962C8B-B14F-4D97-AF65-F5344CB8AC3E}">
        <p14:creationId xmlns:p14="http://schemas.microsoft.com/office/powerpoint/2010/main" val="1493873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sz="1300" b="0" i="0" u="none" strike="noStrike" kern="1200" baseline="0" dirty="0" smtClean="0">
                <a:solidFill>
                  <a:schemeClr val="tx1"/>
                </a:solidFill>
                <a:latin typeface="+mn-lt"/>
                <a:ea typeface="+mn-ea"/>
                <a:cs typeface="+mn-cs"/>
              </a:rPr>
              <a:t>В 2015 году хорошие показатели роста показали проекты в сфере телекоммуникаций.</a:t>
            </a:r>
          </a:p>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r>
              <a:rPr lang="ru-RU" sz="1300" b="0" i="0" u="none" strike="noStrike" kern="1200" baseline="0" dirty="0" smtClean="0">
                <a:solidFill>
                  <a:schemeClr val="tx1"/>
                </a:solidFill>
                <a:latin typeface="+mn-lt"/>
                <a:ea typeface="+mn-ea"/>
                <a:cs typeface="+mn-cs"/>
              </a:rPr>
              <a:t>В 2015 году продолжилось развитие гражданской спутниковой группировки в РФ. В 2015 году на орбиту были выведены три космических аппарата: спутники связи и вещания «Экспресс-АМ7», «Экспресс-</a:t>
            </a:r>
          </a:p>
          <a:p>
            <a:r>
              <a:rPr lang="ru-RU" sz="1300" b="0" i="0" u="none" strike="noStrike" kern="1200" baseline="0" dirty="0" smtClean="0">
                <a:solidFill>
                  <a:schemeClr val="tx1"/>
                </a:solidFill>
                <a:latin typeface="+mn-lt"/>
                <a:ea typeface="+mn-ea"/>
                <a:cs typeface="+mn-cs"/>
              </a:rPr>
              <a:t>АМ8» и «Экспресс-АМУ1».</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17 сентября 2015 года завершился первый этап строительства подводной ВОЛС Магадан — Сахалин — Камчатка. Новая линия связи прошла по дну Охотского моря от поселка Ола в Магадане до населенного пункта Оха на Сахалине. Протяженность первого подводного участка составила около 900 километров. Общая протяженность линий связи Магадан — Сахалин — Камчатка составит около двух тысяч километров, максимальная пропускная способность системы — 400 Гбит/с </a:t>
            </a:r>
            <a:r>
              <a:rPr lang="ru-RU" sz="1300" b="0" i="0" u="none" strike="noStrike" kern="1200" baseline="0" dirty="0" err="1" smtClean="0">
                <a:solidFill>
                  <a:schemeClr val="tx1"/>
                </a:solidFill>
                <a:latin typeface="+mn-lt"/>
                <a:ea typeface="+mn-ea"/>
                <a:cs typeface="+mn-cs"/>
              </a:rPr>
              <a:t>с</a:t>
            </a:r>
            <a:r>
              <a:rPr lang="ru-RU" sz="1300" b="0" i="0" u="none" strike="noStrike" kern="1200" baseline="0" dirty="0" smtClean="0">
                <a:solidFill>
                  <a:schemeClr val="tx1"/>
                </a:solidFill>
                <a:latin typeface="+mn-lt"/>
                <a:ea typeface="+mn-ea"/>
                <a:cs typeface="+mn-cs"/>
              </a:rPr>
              <a:t> возможностью расширения до 8 Тбит/с. Сдача объекта в эксплуатацию запланирована до конца 2016 года.</a:t>
            </a:r>
          </a:p>
          <a:p>
            <a:endParaRPr lang="ru-RU" dirty="0" smtClean="0"/>
          </a:p>
          <a:p>
            <a:r>
              <a:rPr lang="ru-RU" sz="1300" b="1" kern="1200" dirty="0" smtClean="0">
                <a:solidFill>
                  <a:schemeClr val="tx1"/>
                </a:solidFill>
                <a:effectLst/>
                <a:latin typeface="+mn-lt"/>
                <a:ea typeface="+mn-ea"/>
                <a:cs typeface="+mn-cs"/>
              </a:rPr>
              <a:t>Тема 1. </a:t>
            </a:r>
            <a:r>
              <a:rPr lang="ru-RU" sz="1300" kern="1200" dirty="0" smtClean="0">
                <a:solidFill>
                  <a:schemeClr val="tx1"/>
                </a:solidFill>
                <a:effectLst/>
                <a:latin typeface="+mn-lt"/>
                <a:ea typeface="+mn-ea"/>
                <a:cs typeface="+mn-cs"/>
              </a:rPr>
              <a:t> </a:t>
            </a:r>
            <a:r>
              <a:rPr lang="ru-RU" sz="1300" b="1" kern="1200" dirty="0" smtClean="0">
                <a:solidFill>
                  <a:schemeClr val="tx1"/>
                </a:solidFill>
                <a:effectLst/>
                <a:latin typeface="+mn-lt"/>
                <a:ea typeface="+mn-ea"/>
                <a:cs typeface="+mn-cs"/>
              </a:rPr>
              <a:t>Компания «Ростелеком» запустила высокоскоростную линию связи на Дальнем Востоке</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CNews.ru, </a:t>
            </a:r>
            <a:r>
              <a:rPr lang="ru-RU" sz="1300" b="1" kern="1200" dirty="0" smtClean="0">
                <a:solidFill>
                  <a:schemeClr val="tx1"/>
                </a:solidFill>
                <a:effectLst/>
                <a:latin typeface="+mn-lt"/>
                <a:ea typeface="+mn-ea"/>
                <a:cs typeface="+mn-cs"/>
              </a:rPr>
              <a:t>05.09.2016</a:t>
            </a:r>
          </a:p>
          <a:p>
            <a:r>
              <a:rPr lang="ru-RU" sz="1300" kern="1200" dirty="0" smtClean="0">
                <a:solidFill>
                  <a:schemeClr val="tx1"/>
                </a:solidFill>
                <a:effectLst/>
                <a:latin typeface="+mn-lt"/>
                <a:ea typeface="+mn-ea"/>
                <a:cs typeface="+mn-cs"/>
              </a:rPr>
              <a:t>На Камчатку впервые провели нормальный интернет</a:t>
            </a:r>
          </a:p>
          <a:p>
            <a:r>
              <a:rPr lang="ru-RU" sz="1300" kern="1200" dirty="0" smtClean="0">
                <a:solidFill>
                  <a:schemeClr val="tx1"/>
                </a:solidFill>
                <a:effectLst/>
                <a:latin typeface="+mn-lt"/>
                <a:ea typeface="+mn-ea"/>
                <a:cs typeface="+mn-cs"/>
              </a:rPr>
              <a:t>«Ростелеком» завершил строительство долгожданной подводной ВОЛС Сахалин - Магадан - Камчатка. Линия связи позволит дальневосточным регионам перейти с магистрального спутникового интернета на проводной, что приведет к значительному уменьшению тарифов и увеличению скорости для абонентов.</a:t>
            </a:r>
          </a:p>
          <a:p>
            <a:r>
              <a:rPr lang="ru-RU" sz="1300" i="1" kern="1200" dirty="0" smtClean="0">
                <a:solidFill>
                  <a:schemeClr val="tx1"/>
                </a:solidFill>
                <a:effectLst/>
                <a:latin typeface="+mn-lt"/>
                <a:ea typeface="+mn-ea"/>
                <a:cs typeface="+mn-cs"/>
              </a:rPr>
              <a:t>33 публикации (4 с упоминанием </a:t>
            </a:r>
            <a:r>
              <a:rPr lang="ru-RU" sz="1300" i="1" kern="1200" dirty="0" err="1" smtClean="0">
                <a:solidFill>
                  <a:schemeClr val="tx1"/>
                </a:solidFill>
                <a:effectLst/>
                <a:latin typeface="+mn-lt"/>
                <a:ea typeface="+mn-ea"/>
                <a:cs typeface="+mn-cs"/>
              </a:rPr>
              <a:t>Минкомсвязи</a:t>
            </a:r>
            <a:r>
              <a:rPr lang="ru-RU" sz="1300" i="1" kern="1200" dirty="0" smtClean="0">
                <a:solidFill>
                  <a:schemeClr val="tx1"/>
                </a:solidFill>
                <a:effectLst/>
                <a:latin typeface="+mn-lt"/>
                <a:ea typeface="+mn-ea"/>
                <a:cs typeface="+mn-cs"/>
              </a:rPr>
              <a:t>):</a:t>
            </a:r>
            <a:endParaRPr lang="ru-RU" sz="1300" kern="1200" dirty="0" smtClean="0">
              <a:solidFill>
                <a:schemeClr val="tx1"/>
              </a:solidFill>
              <a:effectLst/>
              <a:latin typeface="+mn-lt"/>
              <a:ea typeface="+mn-ea"/>
              <a:cs typeface="+mn-cs"/>
            </a:endParaRPr>
          </a:p>
          <a:p>
            <a:r>
              <a:rPr lang="ru-RU" sz="1300" i="1" kern="1200" dirty="0" smtClean="0">
                <a:solidFill>
                  <a:schemeClr val="tx1"/>
                </a:solidFill>
                <a:effectLst/>
                <a:latin typeface="+mn-lt"/>
                <a:ea typeface="+mn-ea"/>
                <a:cs typeface="+mn-cs"/>
              </a:rPr>
              <a:t>CNews.ru, 05.09.2016, На Камчатку впервые провели нормальный интернет</a:t>
            </a:r>
            <a:endParaRPr lang="ru-RU" sz="1300" kern="1200" dirty="0" smtClean="0">
              <a:solidFill>
                <a:schemeClr val="tx1"/>
              </a:solidFill>
              <a:effectLst/>
              <a:latin typeface="+mn-lt"/>
              <a:ea typeface="+mn-ea"/>
              <a:cs typeface="+mn-cs"/>
            </a:endParaRPr>
          </a:p>
          <a:p>
            <a:r>
              <a:rPr lang="ru-RU" sz="1300" i="1" kern="1200" dirty="0" err="1" smtClean="0">
                <a:solidFill>
                  <a:schemeClr val="tx1"/>
                </a:solidFill>
                <a:effectLst/>
                <a:latin typeface="+mn-lt"/>
                <a:ea typeface="+mn-ea"/>
                <a:cs typeface="+mn-cs"/>
              </a:rPr>
              <a:t>Telecom</a:t>
            </a:r>
            <a:r>
              <a:rPr lang="ru-RU" sz="1300" i="1" kern="1200" dirty="0" smtClean="0">
                <a:solidFill>
                  <a:schemeClr val="tx1"/>
                </a:solidFill>
                <a:effectLst/>
                <a:latin typeface="+mn-lt"/>
                <a:ea typeface="+mn-ea"/>
                <a:cs typeface="+mn-cs"/>
              </a:rPr>
              <a:t> </a:t>
            </a:r>
            <a:r>
              <a:rPr lang="ru-RU" sz="1300" i="1" kern="1200" dirty="0" err="1" smtClean="0">
                <a:solidFill>
                  <a:schemeClr val="tx1"/>
                </a:solidFill>
                <a:effectLst/>
                <a:latin typeface="+mn-lt"/>
                <a:ea typeface="+mn-ea"/>
                <a:cs typeface="+mn-cs"/>
              </a:rPr>
              <a:t>Daily</a:t>
            </a:r>
            <a:r>
              <a:rPr lang="ru-RU" sz="1300" i="1" kern="1200" dirty="0" smtClean="0">
                <a:solidFill>
                  <a:schemeClr val="tx1"/>
                </a:solidFill>
                <a:effectLst/>
                <a:latin typeface="+mn-lt"/>
                <a:ea typeface="+mn-ea"/>
                <a:cs typeface="+mn-cs"/>
              </a:rPr>
              <a:t>, 05.09.2016, ПВОЛС до Камчатки, или "Ростелеком" исполняет мечты</a:t>
            </a:r>
            <a:endParaRPr lang="ru-RU" sz="1300" kern="1200" dirty="0" smtClean="0">
              <a:solidFill>
                <a:schemeClr val="tx1"/>
              </a:solidFill>
              <a:effectLst/>
              <a:latin typeface="+mn-lt"/>
              <a:ea typeface="+mn-ea"/>
              <a:cs typeface="+mn-cs"/>
            </a:endParaRPr>
          </a:p>
          <a:p>
            <a:r>
              <a:rPr lang="ru-RU" sz="1300" i="1" kern="1200" dirty="0" smtClean="0">
                <a:solidFill>
                  <a:schemeClr val="tx1"/>
                </a:solidFill>
                <a:effectLst/>
                <a:latin typeface="+mn-lt"/>
                <a:ea typeface="+mn-ea"/>
                <a:cs typeface="+mn-cs"/>
              </a:rPr>
              <a:t>5 Канал, 05.09.2016, Рабочий визит</a:t>
            </a:r>
            <a:endParaRPr lang="ru-RU" sz="1300" kern="1200" dirty="0" smtClean="0">
              <a:solidFill>
                <a:schemeClr val="tx1"/>
              </a:solidFill>
              <a:effectLst/>
              <a:latin typeface="+mn-lt"/>
              <a:ea typeface="+mn-ea"/>
              <a:cs typeface="+mn-cs"/>
            </a:endParaRPr>
          </a:p>
          <a:p>
            <a:r>
              <a:rPr lang="ru-RU" sz="1300" i="1" kern="1200" dirty="0" smtClean="0">
                <a:solidFill>
                  <a:schemeClr val="tx1"/>
                </a:solidFill>
                <a:effectLst/>
                <a:latin typeface="+mn-lt"/>
                <a:ea typeface="+mn-ea"/>
                <a:cs typeface="+mn-cs"/>
              </a:rPr>
              <a:t>Эхо Петербурга, 05.09.2016, Оптоволоконная линия связи Камчатка-Сахалин-Магадан заработает до конца года</a:t>
            </a:r>
            <a:endParaRPr lang="ru-RU" sz="1300" kern="1200" dirty="0" smtClean="0">
              <a:solidFill>
                <a:schemeClr val="tx1"/>
              </a:solidFill>
              <a:effectLst/>
              <a:latin typeface="+mn-lt"/>
              <a:ea typeface="+mn-ea"/>
              <a:cs typeface="+mn-cs"/>
            </a:endParaRP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В 2015 году был зафиксирован существенный рост количества базовых станций стандарта LTE — на 77% относительно 2014 года. Уже сейчас количество базовых станций превысило 70 тысяч.</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На фоне развития современных стандартов цены на услуги мобильной связи сохраняются в целом на докризисном уровне.</a:t>
            </a:r>
          </a:p>
          <a:p>
            <a:r>
              <a:rPr lang="ru-RU" sz="1300" b="0" i="0" u="none" strike="noStrike" kern="1200" baseline="0" dirty="0" smtClean="0">
                <a:solidFill>
                  <a:schemeClr val="tx1"/>
                </a:solidFill>
                <a:latin typeface="+mn-lt"/>
                <a:ea typeface="+mn-ea"/>
                <a:cs typeface="+mn-cs"/>
              </a:rPr>
              <a:t>Этому немало способствует политика мягкого регулирования отрасли мобильной связи и высокий уровень конкуренции, обеспеченный в том числе запущенной два года назад услугой переносимости мобильного номера. </a:t>
            </a:r>
          </a:p>
          <a:p>
            <a:r>
              <a:rPr lang="ru-RU" sz="1300" b="0" i="0" u="none" strike="noStrike" kern="1200" baseline="0" dirty="0" smtClean="0">
                <a:solidFill>
                  <a:schemeClr val="tx1"/>
                </a:solidFill>
                <a:latin typeface="+mn-lt"/>
                <a:ea typeface="+mn-ea"/>
                <a:cs typeface="+mn-cs"/>
              </a:rPr>
              <a:t>К марту 2016 года ей воспользовались уже более трех миллионов человек.</a:t>
            </a:r>
          </a:p>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dirty="0" smtClean="0"/>
              <a:t>***</a:t>
            </a:r>
          </a:p>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r>
              <a:rPr lang="ru-RU" baseline="0" dirty="0" smtClean="0"/>
              <a:t>Целями </a:t>
            </a:r>
            <a:r>
              <a:rPr lang="ru-RU" baseline="0" dirty="0" err="1" smtClean="0"/>
              <a:t>Минкомсвязи</a:t>
            </a:r>
            <a:r>
              <a:rPr lang="ru-RU" baseline="0" dirty="0" smtClean="0"/>
              <a:t> России на 2018 год являются </a:t>
            </a:r>
            <a:r>
              <a:rPr lang="ru-RU" sz="1100" dirty="0" smtClean="0">
                <a:solidFill>
                  <a:schemeClr val="tx1">
                    <a:lumMod val="50000"/>
                    <a:lumOff val="50000"/>
                  </a:schemeClr>
                </a:solidFill>
              </a:rPr>
              <a:t>Обеспечение</a:t>
            </a:r>
            <a:r>
              <a:rPr lang="ru-RU" baseline="0" dirty="0" smtClean="0"/>
              <a:t>:</a:t>
            </a:r>
          </a:p>
          <a:p>
            <a:pPr marL="285750" marR="0" indent="-285750" algn="l" defTabSz="957720" rtl="0" eaLnBrk="1" fontAlgn="auto" latinLnBrk="0" hangingPunct="1">
              <a:lnSpc>
                <a:spcPct val="100000"/>
              </a:lnSpc>
              <a:spcBef>
                <a:spcPts val="0"/>
              </a:spcBef>
              <a:spcAft>
                <a:spcPts val="0"/>
              </a:spcAft>
              <a:buClrTx/>
              <a:buSzTx/>
              <a:buFont typeface="Wingdings"/>
              <a:buChar char="Ø"/>
              <a:tabLst/>
              <a:defRPr/>
            </a:pPr>
            <a:r>
              <a:rPr lang="ru-RU" sz="1200" dirty="0" smtClean="0">
                <a:solidFill>
                  <a:schemeClr val="tx1">
                    <a:lumMod val="50000"/>
                    <a:lumOff val="50000"/>
                  </a:schemeClr>
                </a:solidFill>
              </a:rPr>
              <a:t>проникновения ШПД в России на уровне 80 %;</a:t>
            </a:r>
            <a:endParaRPr lang="en-US" sz="1200" dirty="0" smtClean="0">
              <a:solidFill>
                <a:schemeClr val="tx1">
                  <a:lumMod val="50000"/>
                  <a:lumOff val="50000"/>
                </a:schemeClr>
              </a:solidFill>
            </a:endParaRPr>
          </a:p>
          <a:p>
            <a:pPr marL="285750" marR="0" indent="-285750" algn="l" defTabSz="957720" rtl="0" eaLnBrk="1" fontAlgn="auto" latinLnBrk="0" hangingPunct="1">
              <a:lnSpc>
                <a:spcPct val="100000"/>
              </a:lnSpc>
              <a:spcBef>
                <a:spcPts val="0"/>
              </a:spcBef>
              <a:spcAft>
                <a:spcPts val="0"/>
              </a:spcAft>
              <a:buClrTx/>
              <a:buSzTx/>
              <a:buFont typeface="Wingdings"/>
              <a:buChar char="Ø"/>
              <a:tabLst/>
              <a:defRPr/>
            </a:pPr>
            <a:r>
              <a:rPr lang="ru-RU" sz="1200" baseline="0" dirty="0" smtClean="0">
                <a:solidFill>
                  <a:schemeClr val="tx1">
                    <a:lumMod val="50000"/>
                    <a:lumOff val="50000"/>
                  </a:schemeClr>
                </a:solidFill>
              </a:rPr>
              <a:t>возможности принятия 95 % граждан до 20 каналов в цифровом качестве;</a:t>
            </a:r>
          </a:p>
          <a:p>
            <a:pPr marL="285750" marR="0" indent="-285750" algn="l" defTabSz="957720" rtl="0" eaLnBrk="1" fontAlgn="auto" latinLnBrk="0" hangingPunct="1">
              <a:lnSpc>
                <a:spcPct val="100000"/>
              </a:lnSpc>
              <a:spcBef>
                <a:spcPts val="0"/>
              </a:spcBef>
              <a:spcAft>
                <a:spcPts val="0"/>
              </a:spcAft>
              <a:buClrTx/>
              <a:buSzTx/>
              <a:buFont typeface="Wingdings"/>
              <a:buChar char="Ø"/>
              <a:tabLst/>
              <a:defRPr/>
            </a:pPr>
            <a:r>
              <a:rPr lang="ru-RU" sz="1200" baseline="0" dirty="0" smtClean="0">
                <a:solidFill>
                  <a:schemeClr val="tx1">
                    <a:lumMod val="50000"/>
                    <a:lumOff val="50000"/>
                  </a:schemeClr>
                </a:solidFill>
              </a:rPr>
              <a:t>возможности использования 70 % гражданами </a:t>
            </a:r>
            <a:r>
              <a:rPr lang="ru-RU" sz="1200" baseline="0" dirty="0" err="1" smtClean="0">
                <a:solidFill>
                  <a:schemeClr val="tx1">
                    <a:lumMod val="50000"/>
                    <a:lumOff val="50000"/>
                  </a:schemeClr>
                </a:solidFill>
              </a:rPr>
              <a:t>госуслуг</a:t>
            </a:r>
            <a:r>
              <a:rPr lang="ru-RU" sz="1200" baseline="0" dirty="0" smtClean="0">
                <a:solidFill>
                  <a:schemeClr val="tx1">
                    <a:lumMod val="50000"/>
                    <a:lumOff val="50000"/>
                  </a:schemeClr>
                </a:solidFill>
              </a:rPr>
              <a:t> в электронной форме, в том числе и с мобильных терминалов.</a:t>
            </a:r>
          </a:p>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57720" rtl="0" eaLnBrk="1" fontAlgn="auto" latinLnBrk="0" hangingPunct="1">
              <a:lnSpc>
                <a:spcPct val="100000"/>
              </a:lnSpc>
              <a:spcBef>
                <a:spcPts val="0"/>
              </a:spcBef>
              <a:spcAft>
                <a:spcPts val="0"/>
              </a:spcAft>
              <a:buClrTx/>
              <a:buSzTx/>
              <a:buFontTx/>
              <a:buNone/>
              <a:tabLst/>
              <a:defRPr/>
            </a:pPr>
            <a:r>
              <a:rPr lang="ru-RU" dirty="0" smtClean="0"/>
              <a:t>***</a:t>
            </a:r>
          </a:p>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r>
              <a:rPr lang="ru-RU" sz="1300" b="0" i="0" u="none" strike="noStrike" kern="1200" baseline="0" dirty="0" smtClean="0">
                <a:solidFill>
                  <a:schemeClr val="tx1"/>
                </a:solidFill>
                <a:latin typeface="+mn-lt"/>
                <a:ea typeface="+mn-ea"/>
                <a:cs typeface="+mn-cs"/>
              </a:rPr>
              <a:t>Годовая расширенная коллегия Министерства связи и массовых коммуникаций РФ</a:t>
            </a:r>
          </a:p>
          <a:p>
            <a:r>
              <a:rPr lang="ru-RU" sz="1300" b="0" i="0" u="none" strike="noStrike" kern="1200" baseline="0" dirty="0" smtClean="0">
                <a:solidFill>
                  <a:schemeClr val="tx1"/>
                </a:solidFill>
                <a:latin typeface="+mn-lt"/>
                <a:ea typeface="+mn-ea"/>
                <a:cs typeface="+mn-cs"/>
              </a:rPr>
              <a:t>апрель | 2016</a:t>
            </a:r>
          </a:p>
          <a:p>
            <a:endParaRPr lang="ru-RU" sz="1300" b="0" i="0" u="none" strike="noStrike" kern="1200" baseline="0" dirty="0" smtClean="0">
              <a:solidFill>
                <a:schemeClr val="tx1"/>
              </a:solidFill>
              <a:latin typeface="+mn-lt"/>
              <a:ea typeface="+mn-ea"/>
              <a:cs typeface="+mn-cs"/>
            </a:endParaRPr>
          </a:p>
          <a:p>
            <a:r>
              <a:rPr lang="ru-RU" sz="1300" b="1" i="0" u="none" strike="noStrike" kern="1200" baseline="0" dirty="0" smtClean="0">
                <a:solidFill>
                  <a:schemeClr val="tx1"/>
                </a:solidFill>
                <a:latin typeface="+mn-lt"/>
                <a:ea typeface="+mn-ea"/>
                <a:cs typeface="+mn-cs"/>
              </a:rPr>
              <a:t>Связь</a:t>
            </a:r>
          </a:p>
          <a:p>
            <a:r>
              <a:rPr lang="ru-RU" sz="1300" b="0" i="0" u="none" strike="noStrike" kern="1200" baseline="0" dirty="0" smtClean="0">
                <a:solidFill>
                  <a:schemeClr val="tx1"/>
                </a:solidFill>
                <a:latin typeface="+mn-lt"/>
                <a:ea typeface="+mn-ea"/>
                <a:cs typeface="+mn-cs"/>
              </a:rPr>
              <a:t>Почта</a:t>
            </a:r>
          </a:p>
          <a:p>
            <a:r>
              <a:rPr lang="ru-RU" sz="1300" b="0" i="0" u="none" strike="noStrike" kern="1200" baseline="0" dirty="0" smtClean="0">
                <a:solidFill>
                  <a:schemeClr val="tx1"/>
                </a:solidFill>
                <a:latin typeface="+mn-lt"/>
                <a:ea typeface="+mn-ea"/>
                <a:cs typeface="+mn-cs"/>
              </a:rPr>
              <a:t>Медиа</a:t>
            </a:r>
          </a:p>
          <a:p>
            <a:r>
              <a:rPr lang="ru-RU" sz="1300" b="0" i="0" u="none" strike="noStrike" kern="1200" baseline="0" dirty="0" smtClean="0">
                <a:solidFill>
                  <a:schemeClr val="tx1"/>
                </a:solidFill>
                <a:latin typeface="+mn-lt"/>
                <a:ea typeface="+mn-ea"/>
                <a:cs typeface="+mn-cs"/>
              </a:rPr>
              <a:t>Информационные технологии</a:t>
            </a:r>
          </a:p>
          <a:p>
            <a:r>
              <a:rPr lang="ru-RU" sz="1300" b="0" i="0" u="none" strike="noStrike" kern="1200" baseline="0" dirty="0" smtClean="0">
                <a:solidFill>
                  <a:schemeClr val="tx1"/>
                </a:solidFill>
                <a:latin typeface="+mn-lt"/>
                <a:ea typeface="+mn-ea"/>
                <a:cs typeface="+mn-cs"/>
              </a:rPr>
              <a:t>Электронное правительство</a:t>
            </a:r>
          </a:p>
          <a:p>
            <a:r>
              <a:rPr lang="ru-RU" sz="1300" b="0" i="0" u="none" strike="noStrike" kern="1200" baseline="0" dirty="0" smtClean="0">
                <a:solidFill>
                  <a:schemeClr val="tx1"/>
                </a:solidFill>
                <a:latin typeface="+mn-lt"/>
                <a:ea typeface="+mn-ea"/>
                <a:cs typeface="+mn-cs"/>
              </a:rPr>
              <a:t>Международное сотрудничество</a:t>
            </a:r>
            <a:endParaRPr lang="ru-RU" dirty="0" smtClean="0"/>
          </a:p>
        </p:txBody>
      </p:sp>
      <p:sp>
        <p:nvSpPr>
          <p:cNvPr id="4" name="Номер слайда 3"/>
          <p:cNvSpPr>
            <a:spLocks noGrp="1"/>
          </p:cNvSpPr>
          <p:nvPr>
            <p:ph type="sldNum" sz="quarter" idx="10"/>
          </p:nvPr>
        </p:nvSpPr>
        <p:spPr/>
        <p:txBody>
          <a:bodyPr/>
          <a:lstStyle/>
          <a:p>
            <a:fld id="{AD06C352-E19E-450B-8BD6-3AD2B1CEB1FB}" type="slidenum">
              <a:rPr lang="ru-RU" smtClean="0"/>
              <a:t>4</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a:p>
            <a:r>
              <a:rPr lang="ru-RU" sz="1300" b="0" i="0" u="none" strike="noStrike" kern="1200" baseline="0" dirty="0" smtClean="0">
                <a:solidFill>
                  <a:schemeClr val="tx1"/>
                </a:solidFill>
                <a:latin typeface="+mn-lt"/>
                <a:ea typeface="+mn-ea"/>
                <a:cs typeface="+mn-cs"/>
              </a:rPr>
              <a:t>Всего в 2015 году были введены в эксплуатацию и начали оказание услуг 1188 точек доступа к универсальным услугам связи (УУС) в 65 субъектах РФ.</a:t>
            </a:r>
          </a:p>
          <a:p>
            <a:r>
              <a:rPr lang="ru-RU" sz="1300" b="0" i="0" u="none" strike="noStrike" kern="1200" baseline="0" dirty="0" smtClean="0">
                <a:solidFill>
                  <a:schemeClr val="tx1"/>
                </a:solidFill>
                <a:latin typeface="+mn-lt"/>
                <a:ea typeface="+mn-ea"/>
                <a:cs typeface="+mn-cs"/>
              </a:rPr>
              <a:t>По итогам 2015 года в зоне обслуживания точек доступа находятся более 790 общеобразовательных учреждений и около 500 организаций здравоохранения.</a:t>
            </a:r>
          </a:p>
          <a:p>
            <a:r>
              <a:rPr lang="ru-RU" sz="1300" b="0" i="0" u="none" strike="noStrike" kern="1200" baseline="0" dirty="0" smtClean="0">
                <a:solidFill>
                  <a:schemeClr val="tx1"/>
                </a:solidFill>
                <a:latin typeface="+mn-lt"/>
                <a:ea typeface="+mn-ea"/>
                <a:cs typeface="+mn-cs"/>
              </a:rPr>
              <a:t>Всего в 2015 году проложено около 22 тысяч километров волоконно-оптических линий связи (ВОЛС). </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Фонд УУС формируется из отчислений всех операторов связи — 1,2% от выручки, полученной от оказываемых услуг связи. На эти средства в настоящее время строится 215 тыс. километров волоконно-оптических линий связи (ВОЛС) и около 14 тысяч точек доступа к интернету.</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В апреле прошлого года Постановлением Правительства подтверждена социальная направленность УУС:</a:t>
            </a:r>
          </a:p>
          <a:p>
            <a:r>
              <a:rPr lang="ru-RU" sz="1300" b="0" i="0" u="none" strike="noStrike" kern="1200" baseline="0" dirty="0" smtClean="0">
                <a:solidFill>
                  <a:schemeClr val="tx1"/>
                </a:solidFill>
                <a:latin typeface="+mn-lt"/>
                <a:ea typeface="+mn-ea"/>
                <a:cs typeface="+mn-cs"/>
              </a:rPr>
              <a:t>установлен тариф в размере 45 рублей за месяц использования доступа в интернет на скорости 10 Мбит/сек.</a:t>
            </a:r>
          </a:p>
          <a:p>
            <a:r>
              <a:rPr lang="ru-RU" sz="1300" b="0" i="0" u="none" strike="noStrike" kern="1200" baseline="0" dirty="0" smtClean="0">
                <a:solidFill>
                  <a:schemeClr val="tx1"/>
                </a:solidFill>
                <a:latin typeface="+mn-lt"/>
                <a:ea typeface="+mn-ea"/>
                <a:cs typeface="+mn-cs"/>
              </a:rPr>
              <a:t>При этом бесплатно пользователям УУС доступно боле 2000 государственных сайтов.</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Задача по устранению цифрового неравенства между городскими и сельскими жителями была поставлена Президентом РФ Владимиром Путиным. Для ее решения в 2014-15 гг. в НПА были внесены изменения, гарантирующие жителям населенных пунктов численностью от 250 до 500 человек доступ к интернету на скорости не менее 10 Мбит/с.</a:t>
            </a:r>
          </a:p>
          <a:p>
            <a:r>
              <a:rPr lang="ru-RU" sz="1300" b="0" i="0" u="none" strike="noStrike" kern="1200" baseline="0" dirty="0" smtClean="0">
                <a:solidFill>
                  <a:schemeClr val="tx1"/>
                </a:solidFill>
                <a:latin typeface="+mn-lt"/>
                <a:ea typeface="+mn-ea"/>
                <a:cs typeface="+mn-cs"/>
              </a:rPr>
              <a:t>13 мая 2014 года с компанией «Ростелеком» был подписан десятилетний контракт на оказание УУС.</a:t>
            </a:r>
          </a:p>
          <a:p>
            <a:r>
              <a:rPr lang="ru-RU" sz="1300" kern="1200" dirty="0" smtClean="0">
                <a:solidFill>
                  <a:schemeClr val="tx1"/>
                </a:solidFill>
                <a:effectLst/>
                <a:latin typeface="+mn-lt"/>
                <a:ea typeface="+mn-ea"/>
                <a:cs typeface="+mn-cs"/>
              </a:rPr>
              <a:t> </a:t>
            </a:r>
          </a:p>
          <a:p>
            <a:r>
              <a:rPr lang="ru-RU" sz="1300" b="1" kern="1200" dirty="0" smtClean="0">
                <a:solidFill>
                  <a:schemeClr val="tx1"/>
                </a:solidFill>
                <a:effectLst/>
                <a:latin typeface="+mn-lt"/>
                <a:ea typeface="+mn-ea"/>
                <a:cs typeface="+mn-cs"/>
              </a:rPr>
              <a:t>Тема 2. </a:t>
            </a:r>
            <a:r>
              <a:rPr lang="ru-RU" sz="1300" kern="1200" dirty="0" smtClean="0">
                <a:solidFill>
                  <a:schemeClr val="tx1"/>
                </a:solidFill>
                <a:effectLst/>
                <a:latin typeface="+mn-lt"/>
                <a:ea typeface="+mn-ea"/>
                <a:cs typeface="+mn-cs"/>
              </a:rPr>
              <a:t> </a:t>
            </a:r>
            <a:r>
              <a:rPr lang="ru-RU" sz="1300" b="1" kern="1200" dirty="0" err="1" smtClean="0">
                <a:solidFill>
                  <a:schemeClr val="tx1"/>
                </a:solidFill>
                <a:effectLst/>
                <a:latin typeface="+mn-lt"/>
                <a:ea typeface="+mn-ea"/>
                <a:cs typeface="+mn-cs"/>
              </a:rPr>
              <a:t>Минкомсвязи</a:t>
            </a:r>
            <a:r>
              <a:rPr lang="ru-RU" sz="1300" b="1" kern="1200" dirty="0" smtClean="0">
                <a:solidFill>
                  <a:schemeClr val="tx1"/>
                </a:solidFill>
                <a:effectLst/>
                <a:latin typeface="+mn-lt"/>
                <a:ea typeface="+mn-ea"/>
                <a:cs typeface="+mn-cs"/>
              </a:rPr>
              <a:t> РФ подключило к интернету 2980 населенных пунктов в рамках реформы универсальных услуг связи</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CNews.ru, </a:t>
            </a:r>
            <a:r>
              <a:rPr lang="ru-RU" sz="1300" b="1" kern="1200" dirty="0" smtClean="0">
                <a:solidFill>
                  <a:schemeClr val="tx1"/>
                </a:solidFill>
                <a:effectLst/>
                <a:latin typeface="+mn-lt"/>
                <a:ea typeface="+mn-ea"/>
                <a:cs typeface="+mn-cs"/>
              </a:rPr>
              <a:t>05.09.2016</a:t>
            </a:r>
          </a:p>
          <a:p>
            <a:r>
              <a:rPr lang="ru-RU" sz="1300" kern="1200" dirty="0" err="1" smtClean="0">
                <a:solidFill>
                  <a:schemeClr val="tx1"/>
                </a:solidFill>
                <a:effectLst/>
                <a:latin typeface="+mn-lt"/>
                <a:ea typeface="+mn-ea"/>
                <a:cs typeface="+mn-cs"/>
              </a:rPr>
              <a:t>Минкомсвязи</a:t>
            </a:r>
            <a:r>
              <a:rPr lang="ru-RU" sz="1300" kern="1200" dirty="0" smtClean="0">
                <a:solidFill>
                  <a:schemeClr val="tx1"/>
                </a:solidFill>
                <a:effectLst/>
                <a:latin typeface="+mn-lt"/>
                <a:ea typeface="+mn-ea"/>
                <a:cs typeface="+mn-cs"/>
              </a:rPr>
              <a:t> РФ подключило к интернету 2980 населенных пунктов в рамках реформы универсальных услуг связи</a:t>
            </a:r>
          </a:p>
          <a:p>
            <a:r>
              <a:rPr lang="ru-RU" sz="1300" kern="1200" dirty="0" smtClean="0">
                <a:solidFill>
                  <a:schemeClr val="tx1"/>
                </a:solidFill>
                <a:effectLst/>
                <a:latin typeface="+mn-lt"/>
                <a:ea typeface="+mn-ea"/>
                <a:cs typeface="+mn-cs"/>
              </a:rPr>
              <a:t>По состоянию на конец августа 2016 г. с момента начала строительства в рамках реформы универсальных услуг связи (УУС) было проложено 27,3 тыс. км волоконно-оптических линий связи, создано 2980 точек доступа в 66 субъектах России, сообщили </a:t>
            </a:r>
            <a:r>
              <a:rPr lang="ru-RU" sz="1300" kern="1200" dirty="0" err="1" smtClean="0">
                <a:solidFill>
                  <a:schemeClr val="tx1"/>
                </a:solidFill>
                <a:effectLst/>
                <a:latin typeface="+mn-lt"/>
                <a:ea typeface="+mn-ea"/>
                <a:cs typeface="+mn-cs"/>
              </a:rPr>
              <a:t>CNews</a:t>
            </a:r>
            <a:r>
              <a:rPr lang="ru-RU" sz="1300" kern="1200" dirty="0" smtClean="0">
                <a:solidFill>
                  <a:schemeClr val="tx1"/>
                </a:solidFill>
                <a:effectLst/>
                <a:latin typeface="+mn-lt"/>
                <a:ea typeface="+mn-ea"/>
                <a:cs typeface="+mn-cs"/>
              </a:rPr>
              <a:t> в </a:t>
            </a:r>
            <a:r>
              <a:rPr lang="ru-RU" sz="1300" kern="1200" dirty="0" err="1" smtClean="0">
                <a:solidFill>
                  <a:schemeClr val="tx1"/>
                </a:solidFill>
                <a:effectLst/>
                <a:latin typeface="+mn-lt"/>
                <a:ea typeface="+mn-ea"/>
                <a:cs typeface="+mn-cs"/>
              </a:rPr>
              <a:t>Минкомсвязи</a:t>
            </a:r>
            <a:r>
              <a:rPr lang="ru-RU" sz="1300" kern="1200" dirty="0" smtClean="0">
                <a:solidFill>
                  <a:schemeClr val="tx1"/>
                </a:solidFill>
                <a:effectLst/>
                <a:latin typeface="+mn-lt"/>
                <a:ea typeface="+mn-ea"/>
                <a:cs typeface="+mn-cs"/>
              </a:rPr>
              <a:t> России. Больше всего таких точек на сегодняшний день построено в Курской, Ростовской, Владимирской, Липецкой и Смоленской областях.</a:t>
            </a:r>
          </a:p>
          <a:p>
            <a:r>
              <a:rPr lang="ru-RU" sz="1300" i="1" kern="1200" dirty="0" smtClean="0">
                <a:solidFill>
                  <a:schemeClr val="tx1"/>
                </a:solidFill>
                <a:effectLst/>
                <a:latin typeface="+mn-lt"/>
                <a:ea typeface="+mn-ea"/>
                <a:cs typeface="+mn-cs"/>
              </a:rPr>
              <a:t>10 публикаций:</a:t>
            </a:r>
            <a:endParaRPr lang="ru-RU" sz="1300" kern="1200" dirty="0" smtClean="0">
              <a:solidFill>
                <a:schemeClr val="tx1"/>
              </a:solidFill>
              <a:effectLst/>
              <a:latin typeface="+mn-lt"/>
              <a:ea typeface="+mn-ea"/>
              <a:cs typeface="+mn-cs"/>
            </a:endParaRPr>
          </a:p>
          <a:p>
            <a:r>
              <a:rPr lang="ru-RU" sz="1300" i="1" kern="1200" dirty="0" smtClean="0">
                <a:solidFill>
                  <a:schemeClr val="tx1"/>
                </a:solidFill>
                <a:effectLst/>
                <a:latin typeface="+mn-lt"/>
                <a:ea typeface="+mn-ea"/>
                <a:cs typeface="+mn-cs"/>
              </a:rPr>
              <a:t>CNews.ru, 05.09.2016, </a:t>
            </a:r>
            <a:r>
              <a:rPr lang="ru-RU" sz="1300" i="1" kern="1200" dirty="0" err="1" smtClean="0">
                <a:solidFill>
                  <a:schemeClr val="tx1"/>
                </a:solidFill>
                <a:effectLst/>
                <a:latin typeface="+mn-lt"/>
                <a:ea typeface="+mn-ea"/>
                <a:cs typeface="+mn-cs"/>
              </a:rPr>
              <a:t>Минкомсвязи</a:t>
            </a:r>
            <a:r>
              <a:rPr lang="ru-RU" sz="1300" i="1" kern="1200" dirty="0" smtClean="0">
                <a:solidFill>
                  <a:schemeClr val="tx1"/>
                </a:solidFill>
                <a:effectLst/>
                <a:latin typeface="+mn-lt"/>
                <a:ea typeface="+mn-ea"/>
                <a:cs typeface="+mn-cs"/>
              </a:rPr>
              <a:t> РФ подключило к интернету 2980 населенных пунктов в рамках реформы универсальных услуг связи</a:t>
            </a:r>
            <a:endParaRPr lang="ru-RU" sz="1300" kern="1200" dirty="0" smtClean="0">
              <a:solidFill>
                <a:schemeClr val="tx1"/>
              </a:solidFill>
              <a:effectLst/>
              <a:latin typeface="+mn-lt"/>
              <a:ea typeface="+mn-ea"/>
              <a:cs typeface="+mn-cs"/>
            </a:endParaRPr>
          </a:p>
          <a:p>
            <a:r>
              <a:rPr lang="ru-RU" sz="1300" i="1" kern="1200" dirty="0" smtClean="0">
                <a:solidFill>
                  <a:schemeClr val="tx1"/>
                </a:solidFill>
                <a:effectLst/>
                <a:latin typeface="+mn-lt"/>
                <a:ea typeface="+mn-ea"/>
                <a:cs typeface="+mn-cs"/>
              </a:rPr>
              <a:t>ИКС (iksmedia.ru), 05.09.2016, 2980 населенных пунктов России подключены к скоростному интернету</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 </a:t>
            </a:r>
          </a:p>
          <a:p>
            <a:endParaRPr lang="ru-RU" sz="1300" b="0" i="0" u="none" strike="noStrike" kern="1200" baseline="0" dirty="0" smtClean="0">
              <a:solidFill>
                <a:schemeClr val="tx1"/>
              </a:solidFill>
              <a:latin typeface="+mn-lt"/>
              <a:ea typeface="+mn-ea"/>
              <a:cs typeface="+mn-cs"/>
            </a:endParaRPr>
          </a:p>
        </p:txBody>
      </p:sp>
      <p:sp>
        <p:nvSpPr>
          <p:cNvPr id="4" name="Номер слайда 3"/>
          <p:cNvSpPr>
            <a:spLocks noGrp="1"/>
          </p:cNvSpPr>
          <p:nvPr>
            <p:ph type="sldNum" sz="quarter" idx="10"/>
          </p:nvPr>
        </p:nvSpPr>
        <p:spPr/>
        <p:txBody>
          <a:bodyPr/>
          <a:lstStyle/>
          <a:p>
            <a:fld id="{AD06C352-E19E-450B-8BD6-3AD2B1CEB1FB}" type="slidenum">
              <a:rPr lang="ru-RU" smtClean="0"/>
              <a:t>5</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2014 году были сняты все ограничения на совместное использование инфраструктуры связи на территории РФ. </a:t>
            </a:r>
          </a:p>
          <a:p>
            <a:r>
              <a:rPr lang="ru-RU" sz="1300" b="0" i="0" u="none" strike="noStrike" kern="1200" baseline="0" dirty="0" smtClean="0">
                <a:solidFill>
                  <a:schemeClr val="tx1"/>
                </a:solidFill>
                <a:latin typeface="+mn-lt"/>
                <a:ea typeface="+mn-ea"/>
                <a:cs typeface="+mn-cs"/>
              </a:rPr>
              <a:t>Для этих целей потребовалось принятие Шестью приказами </a:t>
            </a:r>
            <a:r>
              <a:rPr lang="ru-RU" sz="1300" b="0" i="0" u="none" strike="noStrike" kern="1200" baseline="0" dirty="0" err="1" smtClean="0">
                <a:solidFill>
                  <a:schemeClr val="tx1"/>
                </a:solidFill>
                <a:latin typeface="+mn-lt"/>
                <a:ea typeface="+mn-ea"/>
                <a:cs typeface="+mn-cs"/>
              </a:rPr>
              <a:t>Минкомсвязи</a:t>
            </a:r>
            <a:r>
              <a:rPr lang="ru-RU" sz="1300" b="0" i="0" u="none" strike="noStrike" kern="1200" baseline="0" dirty="0" smtClean="0">
                <a:solidFill>
                  <a:schemeClr val="tx1"/>
                </a:solidFill>
                <a:latin typeface="+mn-lt"/>
                <a:ea typeface="+mn-ea"/>
                <a:cs typeface="+mn-cs"/>
              </a:rPr>
              <a:t> России изменений в Правила применения средств связи различных стандартов и в</a:t>
            </a:r>
            <a:r>
              <a:rPr lang="ru-RU" sz="1400" dirty="0" smtClean="0"/>
              <a:t>несение изменений в Требования к построению телефонной сети связи общего пользования</a:t>
            </a:r>
            <a:r>
              <a:rPr lang="ru-RU" sz="1300" b="0" i="0" u="none" strike="noStrike" kern="1200" baseline="0" dirty="0" smtClean="0">
                <a:solidFill>
                  <a:schemeClr val="tx1"/>
                </a:solidFill>
                <a:latin typeface="+mn-lt"/>
                <a:ea typeface="+mn-ea"/>
                <a:cs typeface="+mn-cs"/>
              </a:rPr>
              <a:t>.</a:t>
            </a:r>
          </a:p>
          <a:p>
            <a:r>
              <a:rPr lang="ru-RU" sz="1300" b="0" i="0" u="none" strike="noStrike" kern="1200" baseline="0" dirty="0" smtClean="0">
                <a:solidFill>
                  <a:schemeClr val="tx1"/>
                </a:solidFill>
                <a:latin typeface="+mn-lt"/>
                <a:ea typeface="+mn-ea"/>
                <a:cs typeface="+mn-cs"/>
              </a:rPr>
              <a:t>Одновременно, согласно постановлению Правительства РФ №1252 от 2 декабря 2014 года, зарегистрировать радиоэлектронное средство или высокочастотное устройство стало возможно в сети двух и более операторов связи.</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В 2015 году продолжением этой работы стало разрешение совместного использования операторами связи полос радиочастот. Операторы связи, которым ранее были выделены полосы радиочастот, получили возможность совместно использовать радиочастотный спектр для развития сетей связи в ряде диапазонов от 800 МГц до 2,5 ГГц.</a:t>
            </a:r>
          </a:p>
          <a:p>
            <a:r>
              <a:rPr lang="ru-RU" sz="1300" b="0" i="0" u="none" strike="noStrike" kern="1200" baseline="0" dirty="0" smtClean="0">
                <a:solidFill>
                  <a:schemeClr val="tx1"/>
                </a:solidFill>
                <a:latin typeface="+mn-lt"/>
                <a:ea typeface="+mn-ea"/>
                <a:cs typeface="+mn-cs"/>
              </a:rPr>
              <a:t>Кроме того, для реализации указанной инициативы приказом </a:t>
            </a:r>
            <a:r>
              <a:rPr lang="ru-RU" sz="1300" b="0" i="0" u="none" strike="noStrike" kern="1200" baseline="0" dirty="0" err="1" smtClean="0">
                <a:solidFill>
                  <a:schemeClr val="tx1"/>
                </a:solidFill>
                <a:latin typeface="+mn-lt"/>
                <a:ea typeface="+mn-ea"/>
                <a:cs typeface="+mn-cs"/>
              </a:rPr>
              <a:t>Минкомсвязи</a:t>
            </a:r>
            <a:r>
              <a:rPr lang="ru-RU" sz="1300" b="0" i="0" u="none" strike="noStrike" kern="1200" baseline="0" dirty="0" smtClean="0">
                <a:solidFill>
                  <a:schemeClr val="tx1"/>
                </a:solidFill>
                <a:latin typeface="+mn-lt"/>
                <a:ea typeface="+mn-ea"/>
                <a:cs typeface="+mn-cs"/>
              </a:rPr>
              <a:t> России №466 от 27 ноября 2015 года были внесены необходимые изменения в методику расчета размеров разовой платы и ежегодной платы за использование в РФ радиочастотного спектра.</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Осенью 2015 года и зимой 2016 года прошли аукционы на право использования мобильных частот, которые принесли в бюджет РФ более 14,6 млрд рублей. Часть этих средств будет направлена на поддержку отечественного ИТ-рынка.</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a:t>
            </a:r>
          </a:p>
          <a:p>
            <a:endParaRPr lang="ru-RU" sz="1300" b="0" i="0" u="none" strike="noStrike" kern="1200" baseline="0" dirty="0" smtClean="0">
              <a:solidFill>
                <a:schemeClr val="tx1"/>
              </a:solidFill>
              <a:latin typeface="+mn-lt"/>
              <a:ea typeface="+mn-ea"/>
              <a:cs typeface="+mn-cs"/>
            </a:endParaRPr>
          </a:p>
          <a:p>
            <a:pPr marL="0" marR="0" lvl="0" indent="0" algn="l" defTabSz="957720" rtl="0" eaLnBrk="1" fontAlgn="auto" latinLnBrk="0" hangingPunct="1">
              <a:lnSpc>
                <a:spcPct val="100000"/>
              </a:lnSpc>
              <a:spcBef>
                <a:spcPts val="0"/>
              </a:spcBef>
              <a:spcAft>
                <a:spcPts val="0"/>
              </a:spcAft>
              <a:buClrTx/>
              <a:buSzTx/>
              <a:buFontTx/>
              <a:buNone/>
              <a:tabLst/>
              <a:defRPr/>
            </a:pPr>
            <a:r>
              <a:rPr lang="ru-RU" sz="1400" b="1" dirty="0" smtClean="0">
                <a:solidFill>
                  <a:srgbClr val="4D4D4D"/>
                </a:solidFill>
                <a:ea typeface="Gill Sans" charset="0"/>
                <a:cs typeface="Gill Sans" charset="0"/>
              </a:rPr>
              <a:t>Обязательные требования</a:t>
            </a:r>
            <a:r>
              <a:rPr lang="ru-RU" sz="1400" dirty="0" smtClean="0">
                <a:solidFill>
                  <a:srgbClr val="4D4D4D"/>
                </a:solidFill>
                <a:ea typeface="Gill Sans" charset="0"/>
                <a:cs typeface="Gill Sans" charset="0"/>
              </a:rPr>
              <a:t> к средствам связи устанавливаются в соответствии со статьей 41 Федерального закона от 7 июля 2003 г. № 126-Ф3 </a:t>
            </a:r>
            <a:br>
              <a:rPr lang="ru-RU" sz="1400" dirty="0" smtClean="0">
                <a:solidFill>
                  <a:srgbClr val="4D4D4D"/>
                </a:solidFill>
                <a:ea typeface="Gill Sans" charset="0"/>
                <a:cs typeface="Gill Sans" charset="0"/>
              </a:rPr>
            </a:br>
            <a:r>
              <a:rPr lang="ru-RU" sz="1400" dirty="0" smtClean="0">
                <a:solidFill>
                  <a:srgbClr val="4D4D4D"/>
                </a:solidFill>
                <a:ea typeface="Gill Sans" charset="0"/>
                <a:cs typeface="Gill Sans" charset="0"/>
              </a:rPr>
              <a:t>«О связи» в целях обеспечения </a:t>
            </a:r>
            <a:r>
              <a:rPr lang="ru-RU" sz="1400" b="1" dirty="0" smtClean="0">
                <a:solidFill>
                  <a:srgbClr val="4D4D4D"/>
                </a:solidFill>
                <a:ea typeface="Gill Sans" charset="0"/>
                <a:cs typeface="Gill Sans" charset="0"/>
              </a:rPr>
              <a:t>целостности, устойчивости функционирования и безопасности единой сети электросвязи</a:t>
            </a:r>
            <a:r>
              <a:rPr lang="ru-RU" sz="1400" dirty="0" smtClean="0">
                <a:solidFill>
                  <a:srgbClr val="4D4D4D"/>
                </a:solidFill>
                <a:ea typeface="Gill Sans" charset="0"/>
                <a:cs typeface="Gill Sans" charset="0"/>
              </a:rPr>
              <a:t> Российской Федерации.  </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Дмитрий Алхазов: </a:t>
            </a:r>
            <a:r>
              <a:rPr lang="ru-RU" sz="1300" i="1" kern="1200" dirty="0" smtClean="0">
                <a:solidFill>
                  <a:schemeClr val="tx1"/>
                </a:solidFill>
                <a:effectLst/>
                <a:latin typeface="+mn-lt"/>
                <a:ea typeface="+mn-ea"/>
                <a:cs typeface="+mn-cs"/>
              </a:rPr>
              <a:t>«В современных экономических условиях мы стараемся обеспечить такое регулирование, которое позволило бы операторам снизить затраты, чтобы иметь возможность как можно дальше уходить</a:t>
            </a:r>
            <a:r>
              <a:rPr lang="ru-RU" sz="1300" i="1" kern="1200" baseline="0" dirty="0" smtClean="0">
                <a:solidFill>
                  <a:schemeClr val="tx1"/>
                </a:solidFill>
                <a:effectLst/>
                <a:latin typeface="+mn-lt"/>
                <a:ea typeface="+mn-ea"/>
                <a:cs typeface="+mn-cs"/>
              </a:rPr>
              <a:t> </a:t>
            </a:r>
            <a:r>
              <a:rPr lang="ru-RU" sz="1300" i="1" kern="1200" dirty="0" smtClean="0">
                <a:solidFill>
                  <a:schemeClr val="tx1"/>
                </a:solidFill>
                <a:effectLst/>
                <a:latin typeface="+mn-lt"/>
                <a:ea typeface="+mn-ea"/>
                <a:cs typeface="+mn-cs"/>
              </a:rPr>
              <a:t>в регионы, способствуя решению проблемы цифрового неравенства в России». </a:t>
            </a:r>
            <a:endParaRPr lang="ru-RU" sz="1300" b="1" kern="1200" dirty="0" smtClean="0">
              <a:solidFill>
                <a:schemeClr val="tx1"/>
              </a:solidFill>
              <a:effectLst/>
              <a:latin typeface="+mn-lt"/>
              <a:ea typeface="+mn-ea"/>
              <a:cs typeface="+mn-cs"/>
            </a:endParaRPr>
          </a:p>
          <a:p>
            <a:endParaRPr lang="ru-RU" sz="1300" b="1"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200" b="1" dirty="0" smtClean="0"/>
              <a:t>Приказ №284 от 06.12.2012</a:t>
            </a:r>
            <a:r>
              <a:rPr lang="ru-RU" sz="1200" dirty="0" smtClean="0"/>
              <a:t> - Внесение изменений в Требования к построению телефонной сети связи общего пользования, утвержденные приказом </a:t>
            </a:r>
            <a:r>
              <a:rPr lang="ru-RU" sz="1200" dirty="0" err="1" smtClean="0"/>
              <a:t>Мининформсвязи</a:t>
            </a:r>
            <a:r>
              <a:rPr lang="ru-RU" sz="1200" dirty="0" smtClean="0"/>
              <a:t> РФ от 08.08.2005 N 97</a:t>
            </a:r>
          </a:p>
          <a:p>
            <a:r>
              <a:rPr lang="ru-RU" sz="1300" b="0" i="0" u="none" strike="noStrike" kern="1200" baseline="0" dirty="0" smtClean="0">
                <a:solidFill>
                  <a:schemeClr val="tx1"/>
                </a:solidFill>
                <a:latin typeface="+mn-lt"/>
                <a:ea typeface="+mn-ea"/>
                <a:cs typeface="+mn-cs"/>
              </a:rPr>
              <a:t>Общие требования.</a:t>
            </a:r>
          </a:p>
          <a:p>
            <a:r>
              <a:rPr lang="ru-RU" sz="1300" b="0" i="0" u="none" strike="noStrike" kern="1200" baseline="0" dirty="0" smtClean="0">
                <a:solidFill>
                  <a:schemeClr val="tx1"/>
                </a:solidFill>
                <a:latin typeface="+mn-lt"/>
                <a:ea typeface="+mn-ea"/>
                <a:cs typeface="+mn-cs"/>
              </a:rPr>
              <a:t>4. Допускается построение комбинированного узла связи, средства связи которого совмещают функции оборудования систем коммутации узлов сетей фиксированной (междугородной и международной, </a:t>
            </a:r>
            <a:r>
              <a:rPr lang="ru-RU" sz="1300" b="0" i="0" u="none" strike="noStrike" kern="1200" baseline="0" dirty="0" err="1" smtClean="0">
                <a:solidFill>
                  <a:schemeClr val="tx1"/>
                </a:solidFill>
                <a:latin typeface="+mn-lt"/>
                <a:ea typeface="+mn-ea"/>
                <a:cs typeface="+mn-cs"/>
              </a:rPr>
              <a:t>зоновой</a:t>
            </a:r>
            <a:r>
              <a:rPr lang="ru-RU" sz="1300" b="0" i="0" u="none" strike="noStrike" kern="1200" baseline="0" dirty="0" smtClean="0">
                <a:solidFill>
                  <a:schemeClr val="tx1"/>
                </a:solidFill>
                <a:latin typeface="+mn-lt"/>
                <a:ea typeface="+mn-ea"/>
                <a:cs typeface="+mn-cs"/>
              </a:rPr>
              <a:t>, местной) телефонной связи или узлов сетей подвижной радиотелефонной связи и (или) узла (узлов) сетей фиксированной (междугородной и международной, </a:t>
            </a:r>
            <a:r>
              <a:rPr lang="ru-RU" sz="1300" b="0" i="0" u="none" strike="noStrike" kern="1200" baseline="0" dirty="0" err="1" smtClean="0">
                <a:solidFill>
                  <a:schemeClr val="tx1"/>
                </a:solidFill>
                <a:latin typeface="+mn-lt"/>
                <a:ea typeface="+mn-ea"/>
                <a:cs typeface="+mn-cs"/>
              </a:rPr>
              <a:t>зоновой</a:t>
            </a:r>
            <a:r>
              <a:rPr lang="ru-RU" sz="1300" b="0" i="0" u="none" strike="noStrike" kern="1200" baseline="0" dirty="0" smtClean="0">
                <a:solidFill>
                  <a:schemeClr val="tx1"/>
                </a:solidFill>
                <a:latin typeface="+mn-lt"/>
                <a:ea typeface="+mn-ea"/>
                <a:cs typeface="+mn-cs"/>
              </a:rPr>
              <a:t>, местной) телефонной связи.</a:t>
            </a:r>
          </a:p>
          <a:p>
            <a:r>
              <a:rPr lang="ru-RU" sz="1300" b="0" i="0" u="none" strike="noStrike" kern="1200" baseline="0" dirty="0" smtClean="0">
                <a:solidFill>
                  <a:schemeClr val="tx1"/>
                </a:solidFill>
                <a:latin typeface="+mn-lt"/>
                <a:ea typeface="+mn-ea"/>
                <a:cs typeface="+mn-cs"/>
              </a:rPr>
              <a:t>5. Допускается построение сети связи с использованием средств связи другой сети связи, а также совместное использование средств связи операторами связи по договорам между операторами связи с разграничением зон ответственности.</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Суть изменений RAN-</a:t>
            </a:r>
            <a:r>
              <a:rPr lang="ru-RU" sz="1300" b="1" kern="1200" dirty="0" err="1" smtClean="0">
                <a:solidFill>
                  <a:schemeClr val="tx1"/>
                </a:solidFill>
                <a:effectLst/>
                <a:latin typeface="+mn-lt"/>
                <a:ea typeface="+mn-ea"/>
                <a:cs typeface="+mn-cs"/>
              </a:rPr>
              <a:t>Sharing</a:t>
            </a:r>
            <a:r>
              <a:rPr lang="ru-RU" sz="1300" b="1" kern="1200" dirty="0" smtClean="0">
                <a:solidFill>
                  <a:schemeClr val="tx1"/>
                </a:solidFill>
                <a:effectLst/>
                <a:latin typeface="+mn-lt"/>
                <a:ea typeface="+mn-ea"/>
                <a:cs typeface="+mn-cs"/>
              </a:rPr>
              <a:t>:</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При развертывании сетей подвижной радиотелефонной связи, особенно в малонаселенных и труднодоступных районах Российской Федерации, перед операторами связи встает проблема оптимизации и окупаемости затрат на строительство и эксплуатацию базовых станций.</a:t>
            </a:r>
          </a:p>
          <a:p>
            <a:r>
              <a:rPr lang="ru-RU" sz="1300" kern="1200" dirty="0" smtClean="0">
                <a:solidFill>
                  <a:schemeClr val="tx1"/>
                </a:solidFill>
                <a:effectLst/>
                <a:latin typeface="+mn-lt"/>
                <a:ea typeface="+mn-ea"/>
                <a:cs typeface="+mn-cs"/>
              </a:rPr>
              <a:t>Указанная проблема может быть решена, в том числе за счет применения на сетях подвижной радиотелефонной связи режима совместного использования операторами связи сети радиодоступа (режим RAN </a:t>
            </a:r>
            <a:r>
              <a:rPr lang="ru-RU" sz="1300" kern="1200" dirty="0" err="1" smtClean="0">
                <a:solidFill>
                  <a:schemeClr val="tx1"/>
                </a:solidFill>
                <a:effectLst/>
                <a:latin typeface="+mn-lt"/>
                <a:ea typeface="+mn-ea"/>
                <a:cs typeface="+mn-cs"/>
              </a:rPr>
              <a:t>Sharing</a:t>
            </a:r>
            <a:r>
              <a:rPr lang="ru-RU" sz="1300" kern="1200" dirty="0" smtClean="0">
                <a:solidFill>
                  <a:schemeClr val="tx1"/>
                </a:solidFill>
                <a:effectLst/>
                <a:latin typeface="+mn-lt"/>
                <a:ea typeface="+mn-ea"/>
                <a:cs typeface="+mn-cs"/>
              </a:rPr>
              <a:t>), который </a:t>
            </a:r>
            <a:r>
              <a:rPr lang="ru-RU" sz="1300" b="1" kern="1200" dirty="0" smtClean="0">
                <a:solidFill>
                  <a:schemeClr val="tx1"/>
                </a:solidFill>
                <a:effectLst/>
                <a:latin typeface="+mn-lt"/>
                <a:ea typeface="+mn-ea"/>
                <a:cs typeface="+mn-cs"/>
              </a:rPr>
              <a:t>позволяет снизить затраты на строительство и эксплуатацию</a:t>
            </a:r>
            <a:r>
              <a:rPr lang="ru-RU" sz="1300" kern="1200" dirty="0" smtClean="0">
                <a:solidFill>
                  <a:schemeClr val="tx1"/>
                </a:solidFill>
                <a:effectLst/>
                <a:latin typeface="+mn-lt"/>
                <a:ea typeface="+mn-ea"/>
                <a:cs typeface="+mn-cs"/>
              </a:rPr>
              <a:t> </a:t>
            </a:r>
            <a:r>
              <a:rPr lang="ru-RU" sz="1300" b="1" kern="1200" dirty="0" smtClean="0">
                <a:solidFill>
                  <a:schemeClr val="tx1"/>
                </a:solidFill>
                <a:effectLst/>
                <a:latin typeface="+mn-lt"/>
                <a:ea typeface="+mn-ea"/>
                <a:cs typeface="+mn-cs"/>
              </a:rPr>
              <a:t>базовых станций</a:t>
            </a:r>
            <a:r>
              <a:rPr lang="ru-RU" sz="1300" kern="1200" dirty="0" smtClean="0">
                <a:solidFill>
                  <a:schemeClr val="tx1"/>
                </a:solidFill>
                <a:effectLst/>
                <a:latin typeface="+mn-lt"/>
                <a:ea typeface="+mn-ea"/>
                <a:cs typeface="+mn-cs"/>
              </a:rPr>
              <a:t> </a:t>
            </a:r>
            <a:r>
              <a:rPr lang="ru-RU" sz="1300" b="1" kern="1200" dirty="0" smtClean="0">
                <a:solidFill>
                  <a:schemeClr val="tx1"/>
                </a:solidFill>
                <a:effectLst/>
                <a:latin typeface="+mn-lt"/>
                <a:ea typeface="+mn-ea"/>
                <a:cs typeface="+mn-cs"/>
              </a:rPr>
              <a:t>для каждого из операторов связи, использующих</a:t>
            </a:r>
            <a:r>
              <a:rPr lang="ru-RU" sz="1300" kern="1200" dirty="0" smtClean="0">
                <a:solidFill>
                  <a:schemeClr val="tx1"/>
                </a:solidFill>
                <a:effectLst/>
                <a:latin typeface="+mn-lt"/>
                <a:ea typeface="+mn-ea"/>
                <a:cs typeface="+mn-cs"/>
              </a:rPr>
              <a:t> общую сеть радиодоступа (</a:t>
            </a:r>
            <a:r>
              <a:rPr lang="ru-RU" sz="1300" b="1" kern="1200" dirty="0" smtClean="0">
                <a:solidFill>
                  <a:schemeClr val="tx1"/>
                </a:solidFill>
                <a:effectLst/>
                <a:latin typeface="+mn-lt"/>
                <a:ea typeface="+mn-ea"/>
                <a:cs typeface="+mn-cs"/>
              </a:rPr>
              <a:t>общую базовую станцию</a:t>
            </a:r>
            <a:r>
              <a:rPr lang="ru-RU" sz="1300" kern="1200" dirty="0" smtClean="0">
                <a:solidFill>
                  <a:schemeClr val="tx1"/>
                </a:solidFill>
                <a:effectLst/>
                <a:latin typeface="+mn-lt"/>
                <a:ea typeface="+mn-ea"/>
                <a:cs typeface="+mn-cs"/>
              </a:rPr>
              <a:t>), за счет перераспределения этих затрат между ними. В перспективе это будет способствовать расширению зоны покрытия территории Российской Федерации сетями подвижной радиотелефонной связи, а также ликвидации «цифрового неравенства» между регионами.</a:t>
            </a:r>
          </a:p>
        </p:txBody>
      </p:sp>
      <p:sp>
        <p:nvSpPr>
          <p:cNvPr id="4" name="Номер слайда 3"/>
          <p:cNvSpPr>
            <a:spLocks noGrp="1"/>
          </p:cNvSpPr>
          <p:nvPr>
            <p:ph type="sldNum" sz="quarter" idx="10"/>
          </p:nvPr>
        </p:nvSpPr>
        <p:spPr/>
        <p:txBody>
          <a:bodyPr/>
          <a:lstStyle/>
          <a:p>
            <a:fld id="{AD06C352-E19E-450B-8BD6-3AD2B1CEB1FB}" type="slidenum">
              <a:rPr lang="ru-RU" smtClean="0"/>
              <a:t>6</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300" b="1" kern="1200" dirty="0" smtClean="0">
              <a:solidFill>
                <a:schemeClr val="tx1"/>
              </a:solidFill>
              <a:effectLst/>
              <a:latin typeface="+mn-lt"/>
              <a:ea typeface="+mn-ea"/>
              <a:cs typeface="+mn-cs"/>
            </a:endParaRPr>
          </a:p>
          <a:p>
            <a:pPr marL="0" marR="0" lvl="0" indent="0" algn="l" defTabSz="957720" rtl="0" eaLnBrk="1" fontAlgn="auto" latinLnBrk="0" hangingPunct="1">
              <a:lnSpc>
                <a:spcPct val="100000"/>
              </a:lnSpc>
              <a:spcBef>
                <a:spcPts val="0"/>
              </a:spcBef>
              <a:spcAft>
                <a:spcPts val="0"/>
              </a:spcAft>
              <a:buClrTx/>
              <a:buSzTx/>
              <a:buFontTx/>
              <a:buNone/>
              <a:tabLst/>
              <a:defRPr/>
            </a:pPr>
            <a:r>
              <a:rPr lang="ru-RU" sz="1400" b="1" dirty="0" smtClean="0">
                <a:solidFill>
                  <a:srgbClr val="4D4D4D"/>
                </a:solidFill>
                <a:ea typeface="Gill Sans" charset="0"/>
                <a:cs typeface="Gill Sans" charset="0"/>
              </a:rPr>
              <a:t>Обязательные требования</a:t>
            </a:r>
            <a:r>
              <a:rPr lang="ru-RU" sz="1400" dirty="0" smtClean="0">
                <a:solidFill>
                  <a:srgbClr val="4D4D4D"/>
                </a:solidFill>
                <a:ea typeface="Gill Sans" charset="0"/>
                <a:cs typeface="Gill Sans" charset="0"/>
              </a:rPr>
              <a:t> к средствам связи устанавливаются в соответствии со статьей 41 Федерального закона от 7 июля 2003 г. № 126-Ф3 </a:t>
            </a:r>
            <a:br>
              <a:rPr lang="ru-RU" sz="1400" dirty="0" smtClean="0">
                <a:solidFill>
                  <a:srgbClr val="4D4D4D"/>
                </a:solidFill>
                <a:ea typeface="Gill Sans" charset="0"/>
                <a:cs typeface="Gill Sans" charset="0"/>
              </a:rPr>
            </a:br>
            <a:r>
              <a:rPr lang="ru-RU" sz="1400" dirty="0" smtClean="0">
                <a:solidFill>
                  <a:srgbClr val="4D4D4D"/>
                </a:solidFill>
                <a:ea typeface="Gill Sans" charset="0"/>
                <a:cs typeface="Gill Sans" charset="0"/>
              </a:rPr>
              <a:t>«О связи» в целях обеспечения </a:t>
            </a:r>
            <a:r>
              <a:rPr lang="ru-RU" sz="1400" b="1" dirty="0" smtClean="0">
                <a:solidFill>
                  <a:srgbClr val="4D4D4D"/>
                </a:solidFill>
                <a:ea typeface="Gill Sans" charset="0"/>
                <a:cs typeface="Gill Sans" charset="0"/>
              </a:rPr>
              <a:t>целостности, устойчивости функционирования и безопасности единой сети электросвязи</a:t>
            </a:r>
            <a:r>
              <a:rPr lang="ru-RU" sz="1400" dirty="0" smtClean="0">
                <a:solidFill>
                  <a:srgbClr val="4D4D4D"/>
                </a:solidFill>
                <a:ea typeface="Gill Sans" charset="0"/>
                <a:cs typeface="Gill Sans" charset="0"/>
              </a:rPr>
              <a:t> Российской Федерации.  </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Дмитрий </a:t>
            </a:r>
            <a:r>
              <a:rPr lang="ru-RU" sz="1300" b="1" kern="1200" dirty="0" err="1" smtClean="0">
                <a:solidFill>
                  <a:schemeClr val="tx1"/>
                </a:solidFill>
                <a:effectLst/>
                <a:latin typeface="+mn-lt"/>
                <a:ea typeface="+mn-ea"/>
                <a:cs typeface="+mn-cs"/>
              </a:rPr>
              <a:t>Алхазов</a:t>
            </a:r>
            <a:r>
              <a:rPr lang="ru-RU" sz="1300" b="1" kern="1200" dirty="0" smtClean="0">
                <a:solidFill>
                  <a:schemeClr val="tx1"/>
                </a:solidFill>
                <a:effectLst/>
                <a:latin typeface="+mn-lt"/>
                <a:ea typeface="+mn-ea"/>
                <a:cs typeface="+mn-cs"/>
              </a:rPr>
              <a:t>: </a:t>
            </a:r>
            <a:r>
              <a:rPr lang="ru-RU" sz="1300" i="1" kern="1200" dirty="0" smtClean="0">
                <a:solidFill>
                  <a:schemeClr val="tx1"/>
                </a:solidFill>
                <a:effectLst/>
                <a:latin typeface="+mn-lt"/>
                <a:ea typeface="+mn-ea"/>
                <a:cs typeface="+mn-cs"/>
              </a:rPr>
              <a:t>«В современных экономических условиях мы стараемся обеспечить такое регулирование, которое позволило бы операторам снизить затраты, чтобы иметь возможность как можно дальше уходить</a:t>
            </a:r>
            <a:r>
              <a:rPr lang="ru-RU" sz="1300" i="1" kern="1200" baseline="0" dirty="0" smtClean="0">
                <a:solidFill>
                  <a:schemeClr val="tx1"/>
                </a:solidFill>
                <a:effectLst/>
                <a:latin typeface="+mn-lt"/>
                <a:ea typeface="+mn-ea"/>
                <a:cs typeface="+mn-cs"/>
              </a:rPr>
              <a:t> </a:t>
            </a:r>
            <a:r>
              <a:rPr lang="ru-RU" sz="1300" i="1" kern="1200" dirty="0" smtClean="0">
                <a:solidFill>
                  <a:schemeClr val="tx1"/>
                </a:solidFill>
                <a:effectLst/>
                <a:latin typeface="+mn-lt"/>
                <a:ea typeface="+mn-ea"/>
                <a:cs typeface="+mn-cs"/>
              </a:rPr>
              <a:t>в регионы, способствуя решению проблемы цифрового неравенства в России». </a:t>
            </a:r>
            <a:endParaRPr lang="ru-RU" sz="1300" b="1" kern="1200" dirty="0" smtClean="0">
              <a:solidFill>
                <a:schemeClr val="tx1"/>
              </a:solidFill>
              <a:effectLst/>
              <a:latin typeface="+mn-lt"/>
              <a:ea typeface="+mn-ea"/>
              <a:cs typeface="+mn-cs"/>
            </a:endParaRPr>
          </a:p>
          <a:p>
            <a:endParaRPr lang="ru-RU" sz="1300" b="1" kern="1200" dirty="0" smtClean="0">
              <a:solidFill>
                <a:schemeClr val="tx1"/>
              </a:solidFill>
              <a:effectLst/>
              <a:latin typeface="+mn-lt"/>
              <a:ea typeface="+mn-ea"/>
              <a:cs typeface="+mn-cs"/>
            </a:endParaRPr>
          </a:p>
          <a:p>
            <a:pPr marL="0" marR="0" indent="0" algn="l" defTabSz="957720" rtl="0" eaLnBrk="1" fontAlgn="auto" latinLnBrk="0" hangingPunct="1">
              <a:lnSpc>
                <a:spcPct val="100000"/>
              </a:lnSpc>
              <a:spcBef>
                <a:spcPts val="0"/>
              </a:spcBef>
              <a:spcAft>
                <a:spcPts val="0"/>
              </a:spcAft>
              <a:buClrTx/>
              <a:buSzTx/>
              <a:buFontTx/>
              <a:buNone/>
              <a:tabLst/>
              <a:defRPr/>
            </a:pPr>
            <a:r>
              <a:rPr lang="ru-RU" sz="1200" b="1" dirty="0" smtClean="0"/>
              <a:t>Приказ №284 от 06.12.2012</a:t>
            </a:r>
            <a:r>
              <a:rPr lang="ru-RU" sz="1200" dirty="0" smtClean="0"/>
              <a:t> - Внесение изменений в Требования к построению телефонной сети связи общего пользования, утвержденные приказом </a:t>
            </a:r>
            <a:r>
              <a:rPr lang="ru-RU" sz="1200" dirty="0" err="1" smtClean="0"/>
              <a:t>Мининформсвязи</a:t>
            </a:r>
            <a:r>
              <a:rPr lang="ru-RU" sz="1200" dirty="0" smtClean="0"/>
              <a:t> РФ от 08.08.2005 N 97</a:t>
            </a:r>
          </a:p>
          <a:p>
            <a:r>
              <a:rPr lang="ru-RU" sz="1300" b="0" i="0" u="none" strike="noStrike" kern="1200" baseline="0" dirty="0" smtClean="0">
                <a:solidFill>
                  <a:schemeClr val="tx1"/>
                </a:solidFill>
                <a:latin typeface="+mn-lt"/>
                <a:ea typeface="+mn-ea"/>
                <a:cs typeface="+mn-cs"/>
              </a:rPr>
              <a:t>Общие требования.</a:t>
            </a:r>
          </a:p>
          <a:p>
            <a:r>
              <a:rPr lang="ru-RU" sz="1300" b="0" i="0" u="none" strike="noStrike" kern="1200" baseline="0" dirty="0" smtClean="0">
                <a:solidFill>
                  <a:schemeClr val="tx1"/>
                </a:solidFill>
                <a:latin typeface="+mn-lt"/>
                <a:ea typeface="+mn-ea"/>
                <a:cs typeface="+mn-cs"/>
              </a:rPr>
              <a:t>4. Допускается построение комбинированного узла связи, средства связи которого совмещают функции оборудования систем коммутации узлов сетей фиксированной (междугородной и международной, </a:t>
            </a:r>
            <a:r>
              <a:rPr lang="ru-RU" sz="1300" b="0" i="0" u="none" strike="noStrike" kern="1200" baseline="0" dirty="0" err="1" smtClean="0">
                <a:solidFill>
                  <a:schemeClr val="tx1"/>
                </a:solidFill>
                <a:latin typeface="+mn-lt"/>
                <a:ea typeface="+mn-ea"/>
                <a:cs typeface="+mn-cs"/>
              </a:rPr>
              <a:t>зоновой</a:t>
            </a:r>
            <a:r>
              <a:rPr lang="ru-RU" sz="1300" b="0" i="0" u="none" strike="noStrike" kern="1200" baseline="0" dirty="0" smtClean="0">
                <a:solidFill>
                  <a:schemeClr val="tx1"/>
                </a:solidFill>
                <a:latin typeface="+mn-lt"/>
                <a:ea typeface="+mn-ea"/>
                <a:cs typeface="+mn-cs"/>
              </a:rPr>
              <a:t>, местной) телефонной связи или узлов сетей подвижной радиотелефонной связи и (или) узла (узлов) сетей фиксированной (междугородной и международной, </a:t>
            </a:r>
            <a:r>
              <a:rPr lang="ru-RU" sz="1300" b="0" i="0" u="none" strike="noStrike" kern="1200" baseline="0" dirty="0" err="1" smtClean="0">
                <a:solidFill>
                  <a:schemeClr val="tx1"/>
                </a:solidFill>
                <a:latin typeface="+mn-lt"/>
                <a:ea typeface="+mn-ea"/>
                <a:cs typeface="+mn-cs"/>
              </a:rPr>
              <a:t>зоновой</a:t>
            </a:r>
            <a:r>
              <a:rPr lang="ru-RU" sz="1300" b="0" i="0" u="none" strike="noStrike" kern="1200" baseline="0" dirty="0" smtClean="0">
                <a:solidFill>
                  <a:schemeClr val="tx1"/>
                </a:solidFill>
                <a:latin typeface="+mn-lt"/>
                <a:ea typeface="+mn-ea"/>
                <a:cs typeface="+mn-cs"/>
              </a:rPr>
              <a:t>, местной) телефонной связи.</a:t>
            </a:r>
          </a:p>
          <a:p>
            <a:r>
              <a:rPr lang="ru-RU" sz="1300" b="0" i="0" u="none" strike="noStrike" kern="1200" baseline="0" dirty="0" smtClean="0">
                <a:solidFill>
                  <a:schemeClr val="tx1"/>
                </a:solidFill>
                <a:latin typeface="+mn-lt"/>
                <a:ea typeface="+mn-ea"/>
                <a:cs typeface="+mn-cs"/>
              </a:rPr>
              <a:t>5. Допускается построение сети связи с использованием средств связи другой сети связи, а также совместное использование средств связи операторами связи по договорам между операторами связи с разграничением зон ответственности.</a:t>
            </a:r>
          </a:p>
          <a:p>
            <a:endParaRPr lang="ru-RU" sz="1300" b="1" kern="1200" dirty="0" smtClean="0">
              <a:solidFill>
                <a:schemeClr val="tx1"/>
              </a:solidFill>
              <a:effectLst/>
              <a:latin typeface="+mn-lt"/>
              <a:ea typeface="+mn-ea"/>
              <a:cs typeface="+mn-cs"/>
            </a:endParaRPr>
          </a:p>
          <a:p>
            <a:r>
              <a:rPr lang="ru-RU" sz="1300" b="1" kern="1200" dirty="0" smtClean="0">
                <a:solidFill>
                  <a:schemeClr val="tx1"/>
                </a:solidFill>
                <a:effectLst/>
                <a:latin typeface="+mn-lt"/>
                <a:ea typeface="+mn-ea"/>
                <a:cs typeface="+mn-cs"/>
              </a:rPr>
              <a:t>Суть изменений RAN-</a:t>
            </a:r>
            <a:r>
              <a:rPr lang="ru-RU" sz="1300" b="1" kern="1200" dirty="0" err="1" smtClean="0">
                <a:solidFill>
                  <a:schemeClr val="tx1"/>
                </a:solidFill>
                <a:effectLst/>
                <a:latin typeface="+mn-lt"/>
                <a:ea typeface="+mn-ea"/>
                <a:cs typeface="+mn-cs"/>
              </a:rPr>
              <a:t>Sharing</a:t>
            </a:r>
            <a:r>
              <a:rPr lang="ru-RU" sz="1300" b="1" kern="1200" dirty="0" smtClean="0">
                <a:solidFill>
                  <a:schemeClr val="tx1"/>
                </a:solidFill>
                <a:effectLst/>
                <a:latin typeface="+mn-lt"/>
                <a:ea typeface="+mn-ea"/>
                <a:cs typeface="+mn-cs"/>
              </a:rPr>
              <a:t>:</a:t>
            </a:r>
            <a:endParaRPr lang="ru-RU" sz="1300" kern="1200" dirty="0" smtClean="0">
              <a:solidFill>
                <a:schemeClr val="tx1"/>
              </a:solidFill>
              <a:effectLst/>
              <a:latin typeface="+mn-lt"/>
              <a:ea typeface="+mn-ea"/>
              <a:cs typeface="+mn-cs"/>
            </a:endParaRPr>
          </a:p>
          <a:p>
            <a:r>
              <a:rPr lang="ru-RU" sz="1300" kern="1200" dirty="0" smtClean="0">
                <a:solidFill>
                  <a:schemeClr val="tx1"/>
                </a:solidFill>
                <a:effectLst/>
                <a:latin typeface="+mn-lt"/>
                <a:ea typeface="+mn-ea"/>
                <a:cs typeface="+mn-cs"/>
              </a:rPr>
              <a:t>При развертывании сетей подвижной радиотелефонной связи, особенно в малонаселенных и труднодоступных районах Российской Федерации, перед операторами связи встает проблема оптимизации и окупаемости затрат на строительство и эксплуатацию базовых станций.</a:t>
            </a:r>
          </a:p>
          <a:p>
            <a:r>
              <a:rPr lang="ru-RU" sz="1300" kern="1200" dirty="0" smtClean="0">
                <a:solidFill>
                  <a:schemeClr val="tx1"/>
                </a:solidFill>
                <a:effectLst/>
                <a:latin typeface="+mn-lt"/>
                <a:ea typeface="+mn-ea"/>
                <a:cs typeface="+mn-cs"/>
              </a:rPr>
              <a:t>Указанная проблема может быть решена, в том числе за счет применения на сетях подвижной радиотелефонной связи режима совместного использования операторами связи сети радиодоступа (режим RAN </a:t>
            </a:r>
            <a:r>
              <a:rPr lang="ru-RU" sz="1300" kern="1200" dirty="0" err="1" smtClean="0">
                <a:solidFill>
                  <a:schemeClr val="tx1"/>
                </a:solidFill>
                <a:effectLst/>
                <a:latin typeface="+mn-lt"/>
                <a:ea typeface="+mn-ea"/>
                <a:cs typeface="+mn-cs"/>
              </a:rPr>
              <a:t>Sharing</a:t>
            </a:r>
            <a:r>
              <a:rPr lang="ru-RU" sz="1300" kern="1200" dirty="0" smtClean="0">
                <a:solidFill>
                  <a:schemeClr val="tx1"/>
                </a:solidFill>
                <a:effectLst/>
                <a:latin typeface="+mn-lt"/>
                <a:ea typeface="+mn-ea"/>
                <a:cs typeface="+mn-cs"/>
              </a:rPr>
              <a:t>), который </a:t>
            </a:r>
            <a:r>
              <a:rPr lang="ru-RU" sz="1300" b="1" kern="1200" dirty="0" smtClean="0">
                <a:solidFill>
                  <a:schemeClr val="tx1"/>
                </a:solidFill>
                <a:effectLst/>
                <a:latin typeface="+mn-lt"/>
                <a:ea typeface="+mn-ea"/>
                <a:cs typeface="+mn-cs"/>
              </a:rPr>
              <a:t>позволяет снизить затраты на строительство и эксплуатацию</a:t>
            </a:r>
            <a:r>
              <a:rPr lang="ru-RU" sz="1300" kern="1200" dirty="0" smtClean="0">
                <a:solidFill>
                  <a:schemeClr val="tx1"/>
                </a:solidFill>
                <a:effectLst/>
                <a:latin typeface="+mn-lt"/>
                <a:ea typeface="+mn-ea"/>
                <a:cs typeface="+mn-cs"/>
              </a:rPr>
              <a:t> </a:t>
            </a:r>
            <a:r>
              <a:rPr lang="ru-RU" sz="1300" b="1" kern="1200" dirty="0" smtClean="0">
                <a:solidFill>
                  <a:schemeClr val="tx1"/>
                </a:solidFill>
                <a:effectLst/>
                <a:latin typeface="+mn-lt"/>
                <a:ea typeface="+mn-ea"/>
                <a:cs typeface="+mn-cs"/>
              </a:rPr>
              <a:t>базовых станций</a:t>
            </a:r>
            <a:r>
              <a:rPr lang="ru-RU" sz="1300" kern="1200" dirty="0" smtClean="0">
                <a:solidFill>
                  <a:schemeClr val="tx1"/>
                </a:solidFill>
                <a:effectLst/>
                <a:latin typeface="+mn-lt"/>
                <a:ea typeface="+mn-ea"/>
                <a:cs typeface="+mn-cs"/>
              </a:rPr>
              <a:t> </a:t>
            </a:r>
            <a:r>
              <a:rPr lang="ru-RU" sz="1300" b="1" kern="1200" dirty="0" smtClean="0">
                <a:solidFill>
                  <a:schemeClr val="tx1"/>
                </a:solidFill>
                <a:effectLst/>
                <a:latin typeface="+mn-lt"/>
                <a:ea typeface="+mn-ea"/>
                <a:cs typeface="+mn-cs"/>
              </a:rPr>
              <a:t>для каждого из операторов связи, использующих</a:t>
            </a:r>
            <a:r>
              <a:rPr lang="ru-RU" sz="1300" kern="1200" dirty="0" smtClean="0">
                <a:solidFill>
                  <a:schemeClr val="tx1"/>
                </a:solidFill>
                <a:effectLst/>
                <a:latin typeface="+mn-lt"/>
                <a:ea typeface="+mn-ea"/>
                <a:cs typeface="+mn-cs"/>
              </a:rPr>
              <a:t> общую сеть радиодоступа (</a:t>
            </a:r>
            <a:r>
              <a:rPr lang="ru-RU" sz="1300" b="1" kern="1200" dirty="0" smtClean="0">
                <a:solidFill>
                  <a:schemeClr val="tx1"/>
                </a:solidFill>
                <a:effectLst/>
                <a:latin typeface="+mn-lt"/>
                <a:ea typeface="+mn-ea"/>
                <a:cs typeface="+mn-cs"/>
              </a:rPr>
              <a:t>общую базовую станцию</a:t>
            </a:r>
            <a:r>
              <a:rPr lang="ru-RU" sz="1300" kern="1200" dirty="0" smtClean="0">
                <a:solidFill>
                  <a:schemeClr val="tx1"/>
                </a:solidFill>
                <a:effectLst/>
                <a:latin typeface="+mn-lt"/>
                <a:ea typeface="+mn-ea"/>
                <a:cs typeface="+mn-cs"/>
              </a:rPr>
              <a:t>), за счет перераспределения этих затрат между ними. В перспективе это будет способствовать расширению зоны покрытия территории Российской Федерации сетями подвижной радиотелефонной связи, а также ликвидации «цифрового неравенства» между регионами.</a:t>
            </a:r>
          </a:p>
        </p:txBody>
      </p:sp>
      <p:sp>
        <p:nvSpPr>
          <p:cNvPr id="4" name="Номер слайда 3"/>
          <p:cNvSpPr>
            <a:spLocks noGrp="1"/>
          </p:cNvSpPr>
          <p:nvPr>
            <p:ph type="sldNum" sz="quarter" idx="10"/>
          </p:nvPr>
        </p:nvSpPr>
        <p:spPr/>
        <p:txBody>
          <a:bodyPr/>
          <a:lstStyle/>
          <a:p>
            <a:fld id="{AD06C352-E19E-450B-8BD6-3AD2B1CEB1FB}" type="slidenum">
              <a:rPr lang="ru-RU" smtClean="0"/>
              <a:t>7</a:t>
            </a:fld>
            <a:endParaRPr lang="ru-RU"/>
          </a:p>
        </p:txBody>
      </p:sp>
    </p:spTree>
    <p:extLst>
      <p:ext uri="{BB962C8B-B14F-4D97-AF65-F5344CB8AC3E}">
        <p14:creationId xmlns:p14="http://schemas.microsoft.com/office/powerpoint/2010/main" val="3178932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Активное развитие инфраструктуры связи способствовало росту российской </a:t>
            </a:r>
            <a:r>
              <a:rPr lang="ru-RU" sz="1300" b="1" i="0" u="none" strike="noStrike" kern="1200" baseline="0" dirty="0" smtClean="0">
                <a:solidFill>
                  <a:schemeClr val="tx1"/>
                </a:solidFill>
                <a:latin typeface="+mn-lt"/>
                <a:ea typeface="+mn-ea"/>
                <a:cs typeface="+mn-cs"/>
              </a:rPr>
              <a:t>интернет-экономики</a:t>
            </a:r>
            <a:r>
              <a:rPr lang="ru-RU" sz="1300" b="0" i="0" u="none" strike="noStrike" kern="1200" baseline="0" dirty="0" smtClean="0">
                <a:solidFill>
                  <a:schemeClr val="tx1"/>
                </a:solidFill>
                <a:latin typeface="+mn-lt"/>
                <a:ea typeface="+mn-ea"/>
                <a:cs typeface="+mn-cs"/>
              </a:rPr>
              <a:t>. За год аудитория российского сегмента интернета увеличилась с 72 млн до 77 млн человек. Дали свои результаты и меры по борьбе с пиратством. Количество пользователей интернета, покупающих легальный контент, увеличилось с 12 млн до 18 млн человек.</a:t>
            </a:r>
          </a:p>
          <a:p>
            <a:r>
              <a:rPr lang="ru-RU" sz="1300" b="0" i="0" u="none" strike="noStrike" kern="1200" baseline="0" dirty="0" smtClean="0">
                <a:solidFill>
                  <a:schemeClr val="tx1"/>
                </a:solidFill>
                <a:latin typeface="+mn-lt"/>
                <a:ea typeface="+mn-ea"/>
                <a:cs typeface="+mn-cs"/>
              </a:rPr>
              <a:t>Объемы интернет-экономики за 2015 год увеличились с 750 млрд до 1,1 трлн рублей. </a:t>
            </a:r>
            <a:r>
              <a:rPr lang="ru-RU" sz="1300" b="1" i="0" u="none" strike="noStrike" kern="1200" baseline="0" dirty="0" smtClean="0">
                <a:solidFill>
                  <a:schemeClr val="tx1"/>
                </a:solidFill>
                <a:latin typeface="+mn-lt"/>
                <a:ea typeface="+mn-ea"/>
                <a:cs typeface="+mn-cs"/>
              </a:rPr>
              <a:t>Расширилась и доля интернет-экономики в ВВП страны: с 1,6% до 2,2%. </a:t>
            </a:r>
            <a:r>
              <a:rPr lang="ru-RU" sz="1300" b="0" i="0" u="none" strike="noStrike" kern="1200" baseline="0" dirty="0" smtClean="0">
                <a:solidFill>
                  <a:schemeClr val="tx1"/>
                </a:solidFill>
                <a:latin typeface="+mn-lt"/>
                <a:ea typeface="+mn-ea"/>
                <a:cs typeface="+mn-cs"/>
              </a:rPr>
              <a:t>Почти на треть увеличился объем интернет-платежей: с 350 млрд до 475 млрд рублей. За 2015 год в интернет-индустрии было создано рекордное количество новых рабочих мест. Число работающих в ней увеличилось с 1,2 млн до 2 млн человек. Продолжилось бурное развитие интернет-зависимых рынков — сфер, которые не могли бы появиться и функционировать без существования интернета. За 2015 год их объем практически удвоился: с 6,7 трлн рублей до 11,8 трлн рублей. А их доля в структуре ВВП возросла с 10% до 16%. </a:t>
            </a:r>
            <a:endParaRPr lang="ru-RU" dirty="0" smtClean="0"/>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В 2015 году практически завершилось создание инфраструктуры </a:t>
            </a:r>
            <a:r>
              <a:rPr lang="ru-RU" sz="1300" b="1" i="0" u="none" strike="noStrike" kern="1200" baseline="0" dirty="0" smtClean="0">
                <a:solidFill>
                  <a:schemeClr val="tx1"/>
                </a:solidFill>
                <a:latin typeface="+mn-lt"/>
                <a:ea typeface="+mn-ea"/>
                <a:cs typeface="+mn-cs"/>
              </a:rPr>
              <a:t>цифрового телевидения</a:t>
            </a:r>
            <a:r>
              <a:rPr lang="ru-RU" sz="1300" b="0" i="0" u="none" strike="noStrike" kern="1200" baseline="0" dirty="0" smtClean="0">
                <a:solidFill>
                  <a:schemeClr val="tx1"/>
                </a:solidFill>
                <a:latin typeface="+mn-lt"/>
                <a:ea typeface="+mn-ea"/>
                <a:cs typeface="+mn-cs"/>
              </a:rPr>
              <a:t> в России. За год доля населения, способного принимать десять каналов первого мультиплекса в цифровом качестве, возросла с 85,3% до 91,4%. В 2016 году этот показатель планируется довести до 98,4%. Доля потенциальных зрителей HD за 2015 год возросла с 40% до 50%. Увеличилось и число подписчиков услуг современного цифрового телевидения, сигнал которого передается по IP-сетям. За 2015 год рост составил 20%, при этом объем российского рынка платного ТВ вырос на 21,3% и составил 70 млрд руб. </a:t>
            </a:r>
          </a:p>
          <a:p>
            <a:r>
              <a:rPr lang="ru-RU" sz="1300" b="0" i="0" u="none" strike="noStrike" kern="1200" baseline="0" dirty="0" smtClean="0">
                <a:solidFill>
                  <a:schemeClr val="tx1"/>
                </a:solidFill>
                <a:latin typeface="+mn-lt"/>
                <a:ea typeface="+mn-ea"/>
                <a:cs typeface="+mn-cs"/>
              </a:rPr>
              <a:t>В прошлом году </a:t>
            </a:r>
            <a:r>
              <a:rPr lang="ru-RU" sz="1300" b="0" i="0" u="none" strike="noStrike" kern="1200" baseline="0" dirty="0" err="1" smtClean="0">
                <a:solidFill>
                  <a:schemeClr val="tx1"/>
                </a:solidFill>
                <a:latin typeface="+mn-lt"/>
                <a:ea typeface="+mn-ea"/>
                <a:cs typeface="+mn-cs"/>
              </a:rPr>
              <a:t>Минкомсвязь</a:t>
            </a:r>
            <a:r>
              <a:rPr lang="ru-RU" sz="1300" b="0" i="0" u="none" strike="noStrike" kern="1200" baseline="0" dirty="0" smtClean="0">
                <a:solidFill>
                  <a:schemeClr val="tx1"/>
                </a:solidFill>
                <a:latin typeface="+mn-lt"/>
                <a:ea typeface="+mn-ea"/>
                <a:cs typeface="+mn-cs"/>
              </a:rPr>
              <a:t> России разработала стратегию развития телерадиовещания на период до 2025 года. В ней содержится важный для отрасли вывод о том, что </a:t>
            </a:r>
            <a:r>
              <a:rPr lang="ru-RU" sz="1300" b="0" i="1" u="none" strike="noStrike" kern="1200" baseline="0" dirty="0" smtClean="0">
                <a:solidFill>
                  <a:schemeClr val="tx1"/>
                </a:solidFill>
                <a:latin typeface="+mn-lt"/>
                <a:ea typeface="+mn-ea"/>
                <a:cs typeface="+mn-cs"/>
              </a:rPr>
              <a:t>эфирное телевидение перестало играть монопольную роль в распространении телевизионного контента</a:t>
            </a:r>
            <a:r>
              <a:rPr lang="ru-RU" sz="1300" b="0" i="0" u="none" strike="noStrike" kern="1200" baseline="0" dirty="0" smtClean="0">
                <a:solidFill>
                  <a:schemeClr val="tx1"/>
                </a:solidFill>
                <a:latin typeface="+mn-lt"/>
                <a:ea typeface="+mn-ea"/>
                <a:cs typeface="+mn-cs"/>
              </a:rPr>
              <a:t>. Уже сегодня большая доля населения получает телевизионный сигнал при помощи кабеля, спутника, </a:t>
            </a:r>
            <a:r>
              <a:rPr lang="en-US" sz="1300" b="0" i="0" u="none" strike="noStrike" kern="1200" baseline="0" dirty="0" smtClean="0">
                <a:solidFill>
                  <a:schemeClr val="tx1"/>
                </a:solidFill>
                <a:latin typeface="+mn-lt"/>
                <a:ea typeface="+mn-ea"/>
                <a:cs typeface="+mn-cs"/>
              </a:rPr>
              <a:t>IP-</a:t>
            </a:r>
            <a:r>
              <a:rPr lang="ru-RU" sz="1300" b="0" i="0" u="none" strike="noStrike" kern="1200" baseline="0" dirty="0" smtClean="0">
                <a:solidFill>
                  <a:schemeClr val="tx1"/>
                </a:solidFill>
                <a:latin typeface="+mn-lt"/>
                <a:ea typeface="+mn-ea"/>
                <a:cs typeface="+mn-cs"/>
              </a:rPr>
              <a:t>телевидения, через мобильные приложения и ОТТ-сервисы. </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Уже сегодня около 18% ТВ-приемников в стране поддерживают подключение к интернету, позволяющую напрямую подключаться к интернету. К 2020 году эта доля возрастет до 50%, к 2025 году почти все телевизионные приемники будут поддерживать данную функцию. Также </a:t>
            </a:r>
            <a:r>
              <a:rPr lang="ru-RU" sz="1300" b="0" i="1" u="none" strike="noStrike" kern="1200" baseline="0" dirty="0" smtClean="0">
                <a:solidFill>
                  <a:schemeClr val="tx1"/>
                </a:solidFill>
                <a:latin typeface="+mn-lt"/>
                <a:ea typeface="+mn-ea"/>
                <a:cs typeface="+mn-cs"/>
              </a:rPr>
              <a:t>к 2025 году до половины компонентов, используемых при производстве ТВ, станут отечественными.</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a:t>
            </a:r>
          </a:p>
          <a:p>
            <a:r>
              <a:rPr lang="ru-RU" sz="1300" b="0" i="0" u="none" strike="noStrike" kern="1200" baseline="0" dirty="0" smtClean="0">
                <a:solidFill>
                  <a:schemeClr val="tx1"/>
                </a:solidFill>
                <a:latin typeface="+mn-lt"/>
                <a:ea typeface="+mn-ea"/>
                <a:cs typeface="+mn-cs"/>
              </a:rPr>
              <a:t>Продолжается активная работа над согласованием законопроекта, направленного на обеспечение недискриминационного доступа к инфраструктуре многоквартирных жилых домов для размещения сетей связи. </a:t>
            </a:r>
          </a:p>
          <a:p>
            <a:pPr marL="0" marR="0" indent="0" algn="l" defTabSz="957720" rtl="0" eaLnBrk="1" fontAlgn="auto" latinLnBrk="0" hangingPunct="1">
              <a:lnSpc>
                <a:spcPct val="100000"/>
              </a:lnSpc>
              <a:spcBef>
                <a:spcPts val="0"/>
              </a:spcBef>
              <a:spcAft>
                <a:spcPts val="0"/>
              </a:spcAft>
              <a:buClrTx/>
              <a:buSzTx/>
              <a:buFontTx/>
              <a:buNone/>
              <a:tabLst/>
              <a:defRPr/>
            </a:pPr>
            <a:endParaRPr lang="ru-RU" dirty="0" smtClean="0"/>
          </a:p>
        </p:txBody>
      </p:sp>
      <p:sp>
        <p:nvSpPr>
          <p:cNvPr id="4" name="Номер слайда 3"/>
          <p:cNvSpPr>
            <a:spLocks noGrp="1"/>
          </p:cNvSpPr>
          <p:nvPr>
            <p:ph type="sldNum" sz="quarter" idx="10"/>
          </p:nvPr>
        </p:nvSpPr>
        <p:spPr/>
        <p:txBody>
          <a:bodyPr/>
          <a:lstStyle/>
          <a:p>
            <a:fld id="{AD06C352-E19E-450B-8BD6-3AD2B1CEB1FB}" type="slidenum">
              <a:rPr lang="ru-RU" smtClean="0"/>
              <a:t>8</a:t>
            </a:fld>
            <a:endParaRPr lang="ru-RU"/>
          </a:p>
        </p:txBody>
      </p:sp>
    </p:spTree>
    <p:extLst>
      <p:ext uri="{BB962C8B-B14F-4D97-AF65-F5344CB8AC3E}">
        <p14:creationId xmlns:p14="http://schemas.microsoft.com/office/powerpoint/2010/main" val="1189942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300" b="0" i="0" u="none" strike="noStrike" kern="1200" baseline="0" dirty="0" smtClean="0">
                <a:solidFill>
                  <a:schemeClr val="tx1"/>
                </a:solidFill>
                <a:latin typeface="+mn-lt"/>
                <a:ea typeface="+mn-ea"/>
                <a:cs typeface="+mn-cs"/>
              </a:rPr>
              <a:t>Летом 2015 года состоялась встреча главы </a:t>
            </a:r>
            <a:r>
              <a:rPr lang="ru-RU" sz="1300" b="0" i="0" u="none" strike="noStrike" kern="1200" baseline="0" dirty="0" err="1" smtClean="0">
                <a:solidFill>
                  <a:schemeClr val="tx1"/>
                </a:solidFill>
                <a:latin typeface="+mn-lt"/>
                <a:ea typeface="+mn-ea"/>
                <a:cs typeface="+mn-cs"/>
              </a:rPr>
              <a:t>Минкомсвязи</a:t>
            </a:r>
            <a:r>
              <a:rPr lang="ru-RU" sz="1300" b="0" i="0" u="none" strike="noStrike" kern="1200" baseline="0" dirty="0" smtClean="0">
                <a:solidFill>
                  <a:schemeClr val="tx1"/>
                </a:solidFill>
                <a:latin typeface="+mn-lt"/>
                <a:ea typeface="+mn-ea"/>
                <a:cs typeface="+mn-cs"/>
              </a:rPr>
              <a:t> России Николая Никифорова с представителями Всемирного банка, где</a:t>
            </a:r>
          </a:p>
          <a:p>
            <a:r>
              <a:rPr lang="ru-RU" sz="1300" b="0" i="0" u="none" strike="noStrike" kern="1200" baseline="0" dirty="0" smtClean="0">
                <a:solidFill>
                  <a:schemeClr val="tx1"/>
                </a:solidFill>
                <a:latin typeface="+mn-lt"/>
                <a:ea typeface="+mn-ea"/>
                <a:cs typeface="+mn-cs"/>
              </a:rPr>
              <a:t>международные независимые эксперты положительно оценили текущий уровень развития рынка услуг широкополосного доступа в РФ</a:t>
            </a:r>
          </a:p>
          <a:p>
            <a:r>
              <a:rPr lang="ru-RU" sz="1300" b="0" i="0" u="none" strike="noStrike" kern="1200" baseline="0" dirty="0" smtClean="0">
                <a:solidFill>
                  <a:schemeClr val="tx1"/>
                </a:solidFill>
                <a:latin typeface="+mn-lt"/>
                <a:ea typeface="+mn-ea"/>
                <a:cs typeface="+mn-cs"/>
              </a:rPr>
              <a:t>и перспективы инфраструктурного развития сетей связи на ближайшие годы.</a:t>
            </a:r>
          </a:p>
          <a:p>
            <a:endParaRPr lang="ru-RU" sz="1300" b="0" i="0" u="none" strike="noStrike" kern="1200" baseline="0" dirty="0" smtClean="0">
              <a:solidFill>
                <a:schemeClr val="tx1"/>
              </a:solidFill>
              <a:latin typeface="+mn-lt"/>
              <a:ea typeface="+mn-ea"/>
              <a:cs typeface="+mn-cs"/>
            </a:endParaRPr>
          </a:p>
          <a:p>
            <a:r>
              <a:rPr lang="ru-RU" sz="1300" b="0" i="0" u="none" strike="noStrike" kern="1200" baseline="0" dirty="0" smtClean="0">
                <a:solidFill>
                  <a:schemeClr val="tx1"/>
                </a:solidFill>
                <a:latin typeface="+mn-lt"/>
                <a:ea typeface="+mn-ea"/>
                <a:cs typeface="+mn-cs"/>
              </a:rPr>
              <a:t>Координатор по программам в сфере ИКТ в регионе Европа и Центральная Азия, подразделения «Глобальная практика по транспорту</a:t>
            </a:r>
          </a:p>
          <a:p>
            <a:r>
              <a:rPr lang="ru-RU" sz="1300" b="0" i="0" u="none" strike="noStrike" kern="1200" baseline="0" dirty="0" smtClean="0">
                <a:solidFill>
                  <a:schemeClr val="tx1"/>
                </a:solidFill>
                <a:latin typeface="+mn-lt"/>
                <a:ea typeface="+mn-ea"/>
                <a:cs typeface="+mn-cs"/>
              </a:rPr>
              <a:t>и ИКТ» Всемирного банк Карло </a:t>
            </a:r>
            <a:r>
              <a:rPr lang="ru-RU" sz="1300" b="0" i="0" u="none" strike="noStrike" kern="1200" baseline="0" dirty="0" err="1" smtClean="0">
                <a:solidFill>
                  <a:schemeClr val="tx1"/>
                </a:solidFill>
                <a:latin typeface="+mn-lt"/>
                <a:ea typeface="+mn-ea"/>
                <a:cs typeface="+mn-cs"/>
              </a:rPr>
              <a:t>Россотто</a:t>
            </a:r>
            <a:r>
              <a:rPr lang="ru-RU" sz="1300" b="0" i="0" u="none" strike="noStrike" kern="1200" baseline="0" dirty="0" smtClean="0">
                <a:solidFill>
                  <a:schemeClr val="tx1"/>
                </a:solidFill>
                <a:latin typeface="+mn-lt"/>
                <a:ea typeface="+mn-ea"/>
                <a:cs typeface="+mn-cs"/>
              </a:rPr>
              <a:t> заявил, что Россия может служить примером развития широкополосного доступа для других</a:t>
            </a:r>
          </a:p>
          <a:p>
            <a:r>
              <a:rPr lang="ru-RU" sz="1300" b="0" i="0" u="none" strike="noStrike" kern="1200" baseline="0" dirty="0" smtClean="0">
                <a:solidFill>
                  <a:schemeClr val="tx1"/>
                </a:solidFill>
                <a:latin typeface="+mn-lt"/>
                <a:ea typeface="+mn-ea"/>
                <a:cs typeface="+mn-cs"/>
              </a:rPr>
              <a:t>стран, учитывая высокий уровень проникновения ШПД на такой обширной территории. Он также отметил, что средняя скорость </a:t>
            </a:r>
          </a:p>
          <a:p>
            <a:r>
              <a:rPr lang="ru-RU" sz="1300" b="0" i="0" u="none" strike="noStrike" kern="1200" baseline="0" dirty="0" smtClean="0">
                <a:solidFill>
                  <a:schemeClr val="tx1"/>
                </a:solidFill>
                <a:latin typeface="+mn-lt"/>
                <a:ea typeface="+mn-ea"/>
                <a:cs typeface="+mn-cs"/>
              </a:rPr>
              <a:t>соединения в России превысила показатели Франции и Италии.</a:t>
            </a:r>
          </a:p>
          <a:p>
            <a:endParaRPr lang="ru-RU" sz="1300" b="0" i="0" u="none" strike="noStrike" kern="1200" baseline="0" dirty="0" smtClean="0">
              <a:solidFill>
                <a:schemeClr val="tx1"/>
              </a:solidFill>
              <a:latin typeface="+mn-lt"/>
              <a:ea typeface="+mn-ea"/>
              <a:cs typeface="+mn-cs"/>
            </a:endParaRPr>
          </a:p>
          <a:p>
            <a:r>
              <a:rPr lang="ru-RU" sz="1300" b="1" i="0" u="none" strike="noStrike" kern="1200" baseline="0" dirty="0" smtClean="0">
                <a:solidFill>
                  <a:schemeClr val="tx1"/>
                </a:solidFill>
                <a:latin typeface="+mn-lt"/>
                <a:ea typeface="+mn-ea"/>
                <a:cs typeface="+mn-cs"/>
              </a:rPr>
              <a:t>Исследование Всемирного банка подтвердило, что в 2014 году число подключенных российских абонентов оптоволоконных линий </a:t>
            </a:r>
          </a:p>
          <a:p>
            <a:r>
              <a:rPr lang="ru-RU" sz="1300" b="1" i="0" u="none" strike="noStrike" kern="1200" baseline="0" dirty="0" smtClean="0">
                <a:solidFill>
                  <a:schemeClr val="tx1"/>
                </a:solidFill>
                <a:latin typeface="+mn-lt"/>
                <a:ea typeface="+mn-ea"/>
                <a:cs typeface="+mn-cs"/>
              </a:rPr>
              <a:t>в домохозяйствах России превысило этот показатель во всех странах ЕС вместе взятых.</a:t>
            </a:r>
          </a:p>
          <a:p>
            <a:endParaRPr lang="ru-RU" dirty="0" smtClean="0"/>
          </a:p>
          <a:p>
            <a:endParaRPr lang="ru-RU" dirty="0" smtClean="0"/>
          </a:p>
        </p:txBody>
      </p:sp>
      <p:sp>
        <p:nvSpPr>
          <p:cNvPr id="4" name="Номер слайда 3"/>
          <p:cNvSpPr>
            <a:spLocks noGrp="1"/>
          </p:cNvSpPr>
          <p:nvPr>
            <p:ph type="sldNum" sz="quarter" idx="10"/>
          </p:nvPr>
        </p:nvSpPr>
        <p:spPr/>
        <p:txBody>
          <a:bodyPr/>
          <a:lstStyle/>
          <a:p>
            <a:fld id="{AD06C352-E19E-450B-8BD6-3AD2B1CEB1FB}" type="slidenum">
              <a:rPr lang="ru-RU" smtClean="0"/>
              <a:t>9</a:t>
            </a:fld>
            <a:endParaRPr lang="ru-RU"/>
          </a:p>
        </p:txBody>
      </p:sp>
    </p:spTree>
    <p:extLst>
      <p:ext uri="{BB962C8B-B14F-4D97-AF65-F5344CB8AC3E}">
        <p14:creationId xmlns:p14="http://schemas.microsoft.com/office/powerpoint/2010/main" val="11899429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slide" Target="../slides/slide4.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11" name="Прямоугольник 10"/>
          <p:cNvSpPr/>
          <p:nvPr userDrawn="1"/>
        </p:nvSpPr>
        <p:spPr>
          <a:xfrm>
            <a:off x="3440114" y="0"/>
            <a:ext cx="6465887" cy="936000"/>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marL="536514"/>
            <a:endParaRPr lang="ru-RU" dirty="0">
              <a:solidFill>
                <a:schemeClr val="tx1">
                  <a:lumMod val="50000"/>
                  <a:lumOff val="50000"/>
                </a:schemeClr>
              </a:solidFill>
            </a:endParaRPr>
          </a:p>
        </p:txBody>
      </p:sp>
      <p:sp>
        <p:nvSpPr>
          <p:cNvPr id="12" name="Прямоугольник 11"/>
          <p:cNvSpPr/>
          <p:nvPr userDrawn="1"/>
        </p:nvSpPr>
        <p:spPr>
          <a:xfrm>
            <a:off x="3440832" y="5949384"/>
            <a:ext cx="6467459" cy="936000"/>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marL="536514"/>
            <a:endParaRPr lang="ru-RU" dirty="0">
              <a:solidFill>
                <a:schemeClr val="tx1">
                  <a:lumMod val="50000"/>
                  <a:lumOff val="50000"/>
                </a:schemeClr>
              </a:solidFill>
            </a:endParaRPr>
          </a:p>
        </p:txBody>
      </p:sp>
      <p:grpSp>
        <p:nvGrpSpPr>
          <p:cNvPr id="13" name="Группа 12"/>
          <p:cNvGrpSpPr/>
          <p:nvPr userDrawn="1"/>
        </p:nvGrpSpPr>
        <p:grpSpPr>
          <a:xfrm>
            <a:off x="416496" y="1484788"/>
            <a:ext cx="2688662" cy="3697231"/>
            <a:chOff x="416496" y="1459961"/>
            <a:chExt cx="2688662" cy="3697231"/>
          </a:xfrm>
        </p:grpSpPr>
        <p:pic>
          <p:nvPicPr>
            <p:cNvPr id="14" name="Picture 2" descr="C:\Users\eletkina\Documents\orel_Minsvyaz_outlines_gre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725" b="13253"/>
            <a:stretch/>
          </p:blipFill>
          <p:spPr bwMode="auto">
            <a:xfrm>
              <a:off x="488504" y="2711596"/>
              <a:ext cx="2367720" cy="244559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eletkina\Documents\templ2.jpg"/>
            <p:cNvPicPr>
              <a:picLocks noChangeAspect="1" noChangeArrowheads="1"/>
            </p:cNvPicPr>
            <p:nvPr/>
          </p:nvPicPr>
          <p:blipFill rotWithShape="1">
            <a:blip r:embed="rId3">
              <a:extLst>
                <a:ext uri="{28A0092B-C50C-407E-A947-70E740481C1C}">
                  <a14:useLocalDpi xmlns:a14="http://schemas.microsoft.com/office/drawing/2010/main" val="0"/>
                </a:ext>
              </a:extLst>
            </a:blip>
            <a:srcRect l="27490"/>
            <a:stretch/>
          </p:blipFill>
          <p:spPr bwMode="auto">
            <a:xfrm>
              <a:off x="416496" y="1459961"/>
              <a:ext cx="2688662" cy="108458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6756653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почта">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66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7030A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6600CC"/>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2980359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почта">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66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6600CC"/>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6600CC"/>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6600CC"/>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6"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7"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428363530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почта">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66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7030A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6600CC"/>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179076734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медиа">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CC33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CC3399"/>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CC3399"/>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98459611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медиа">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CC33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CC3399"/>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CC3399"/>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CC3399"/>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6"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7"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414391787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медиа">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CC33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CC3399"/>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CC3399"/>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185102214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ИТ">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FF0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0000"/>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182427687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ИТ">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FF0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0000"/>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FF0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6"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7"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206386438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ИТ">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FF0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0000"/>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159387201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эл. правительство">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FFC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C000"/>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751123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
        <p:nvSpPr>
          <p:cNvPr id="11" name="Прямоугольник 10"/>
          <p:cNvSpPr/>
          <p:nvPr userDrawn="1"/>
        </p:nvSpPr>
        <p:spPr>
          <a:xfrm>
            <a:off x="3440114" y="0"/>
            <a:ext cx="6465887" cy="936000"/>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marL="536514"/>
            <a:endParaRPr lang="ru-RU" dirty="0">
              <a:solidFill>
                <a:schemeClr val="tx1">
                  <a:lumMod val="50000"/>
                  <a:lumOff val="50000"/>
                </a:schemeClr>
              </a:solidFill>
            </a:endParaRPr>
          </a:p>
        </p:txBody>
      </p:sp>
      <p:sp>
        <p:nvSpPr>
          <p:cNvPr id="12" name="Прямоугольник 11"/>
          <p:cNvSpPr/>
          <p:nvPr userDrawn="1"/>
        </p:nvSpPr>
        <p:spPr>
          <a:xfrm>
            <a:off x="3440832" y="5949384"/>
            <a:ext cx="6467459" cy="936000"/>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marL="536514"/>
            <a:endParaRPr lang="ru-RU" dirty="0">
              <a:solidFill>
                <a:schemeClr val="tx1">
                  <a:lumMod val="50000"/>
                  <a:lumOff val="50000"/>
                </a:schemeClr>
              </a:solidFill>
            </a:endParaRPr>
          </a:p>
        </p:txBody>
      </p:sp>
      <p:grpSp>
        <p:nvGrpSpPr>
          <p:cNvPr id="13" name="Группа 12"/>
          <p:cNvGrpSpPr/>
          <p:nvPr userDrawn="1"/>
        </p:nvGrpSpPr>
        <p:grpSpPr>
          <a:xfrm>
            <a:off x="416496" y="1484788"/>
            <a:ext cx="2688662" cy="3697231"/>
            <a:chOff x="416496" y="1459961"/>
            <a:chExt cx="2688662" cy="3697231"/>
          </a:xfrm>
        </p:grpSpPr>
        <p:pic>
          <p:nvPicPr>
            <p:cNvPr id="14" name="Picture 2" descr="C:\Users\eletkina\Documents\orel_Minsvyaz_outlines_gre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725" b="13253"/>
            <a:stretch/>
          </p:blipFill>
          <p:spPr bwMode="auto">
            <a:xfrm>
              <a:off x="488504" y="2711596"/>
              <a:ext cx="2367720" cy="244559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eletkina\Documents\templ2.jpg"/>
            <p:cNvPicPr>
              <a:picLocks noChangeAspect="1" noChangeArrowheads="1"/>
            </p:cNvPicPr>
            <p:nvPr/>
          </p:nvPicPr>
          <p:blipFill rotWithShape="1">
            <a:blip r:embed="rId3">
              <a:extLst>
                <a:ext uri="{28A0092B-C50C-407E-A947-70E740481C1C}">
                  <a14:useLocalDpi xmlns:a14="http://schemas.microsoft.com/office/drawing/2010/main" val="0"/>
                </a:ext>
              </a:extLst>
            </a:blip>
            <a:srcRect l="27490"/>
            <a:stretch/>
          </p:blipFill>
          <p:spPr bwMode="auto">
            <a:xfrm>
              <a:off x="416496" y="1459961"/>
              <a:ext cx="2688662" cy="1084582"/>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Прямоугольник 7">
            <a:hlinkClick r:id="rId4" action="ppaction://hlinksldjump"/>
          </p:cNvPr>
          <p:cNvSpPr/>
          <p:nvPr userDrawn="1"/>
        </p:nvSpPr>
        <p:spPr>
          <a:xfrm>
            <a:off x="3440112" y="1052513"/>
            <a:ext cx="6481439" cy="475275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endParaRPr lang="en-US" dirty="0">
              <a:solidFill>
                <a:schemeClr val="tx1">
                  <a:lumMod val="65000"/>
                  <a:lumOff val="35000"/>
                </a:schemeClr>
              </a:solidFill>
            </a:endParaRPr>
          </a:p>
        </p:txBody>
      </p:sp>
      <p:sp>
        <p:nvSpPr>
          <p:cNvPr id="10" name="Прямоугольник 9"/>
          <p:cNvSpPr/>
          <p:nvPr userDrawn="1"/>
        </p:nvSpPr>
        <p:spPr>
          <a:xfrm>
            <a:off x="3440832" y="1052513"/>
            <a:ext cx="184920" cy="191567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бъект 2"/>
          <p:cNvSpPr>
            <a:spLocks noGrp="1"/>
          </p:cNvSpPr>
          <p:nvPr>
            <p:ph sz="quarter" idx="15" hasCustomPrompt="1"/>
          </p:nvPr>
        </p:nvSpPr>
        <p:spPr>
          <a:xfrm>
            <a:off x="3872880" y="1340768"/>
            <a:ext cx="5905790" cy="394575"/>
          </a:xfrm>
          <a:prstGeom prst="rect">
            <a:avLst/>
          </a:prstGeom>
        </p:spPr>
        <p:txBody>
          <a:bodyPr/>
          <a:lstStyle>
            <a:lvl1pPr marL="0" indent="0">
              <a:buNone/>
              <a:defRPr sz="2600" b="1">
                <a:solidFill>
                  <a:schemeClr val="tx1">
                    <a:lumMod val="65000"/>
                    <a:lumOff val="35000"/>
                  </a:schemeClr>
                </a:solidFill>
              </a:defRPr>
            </a:lvl1pPr>
          </a:lstStyle>
          <a:p>
            <a:pPr lvl="0"/>
            <a:r>
              <a:rPr lang="ru-RU" dirty="0" smtClean="0"/>
              <a:t>Тема</a:t>
            </a:r>
          </a:p>
        </p:txBody>
      </p:sp>
      <p:sp>
        <p:nvSpPr>
          <p:cNvPr id="17" name="Объект 2"/>
          <p:cNvSpPr>
            <a:spLocks noGrp="1"/>
          </p:cNvSpPr>
          <p:nvPr>
            <p:ph sz="quarter" idx="16" hasCustomPrompt="1"/>
          </p:nvPr>
        </p:nvSpPr>
        <p:spPr>
          <a:xfrm>
            <a:off x="5097463" y="2060848"/>
            <a:ext cx="4608512" cy="394575"/>
          </a:xfrm>
          <a:prstGeom prst="rect">
            <a:avLst/>
          </a:prstGeom>
        </p:spPr>
        <p:txBody>
          <a:bodyPr/>
          <a:lstStyle>
            <a:lvl1pPr marL="0" indent="0">
              <a:buNone/>
              <a:defRPr sz="1800" b="1">
                <a:solidFill>
                  <a:schemeClr val="tx1">
                    <a:lumMod val="65000"/>
                    <a:lumOff val="35000"/>
                  </a:schemeClr>
                </a:solidFill>
              </a:defRPr>
            </a:lvl1pPr>
          </a:lstStyle>
          <a:p>
            <a:pPr lvl="0"/>
            <a:r>
              <a:rPr lang="ru-RU" dirty="0" smtClean="0"/>
              <a:t>Имя Фамилия</a:t>
            </a:r>
          </a:p>
        </p:txBody>
      </p:sp>
      <p:sp>
        <p:nvSpPr>
          <p:cNvPr id="19" name="Объект 2"/>
          <p:cNvSpPr>
            <a:spLocks noGrp="1"/>
          </p:cNvSpPr>
          <p:nvPr>
            <p:ph sz="quarter" idx="17" hasCustomPrompt="1"/>
          </p:nvPr>
        </p:nvSpPr>
        <p:spPr>
          <a:xfrm>
            <a:off x="5097463" y="2420888"/>
            <a:ext cx="4608512" cy="394575"/>
          </a:xfrm>
          <a:prstGeom prst="rect">
            <a:avLst/>
          </a:prstGeom>
        </p:spPr>
        <p:txBody>
          <a:bodyPr/>
          <a:lstStyle>
            <a:lvl1pPr marL="0" indent="0">
              <a:buNone/>
              <a:defRPr sz="1600" b="0">
                <a:solidFill>
                  <a:schemeClr val="tx1">
                    <a:lumMod val="65000"/>
                    <a:lumOff val="35000"/>
                  </a:schemeClr>
                </a:solidFill>
              </a:defRPr>
            </a:lvl1pPr>
          </a:lstStyle>
          <a:p>
            <a:pPr lvl="0"/>
            <a:r>
              <a:rPr lang="ru-RU" dirty="0" smtClean="0"/>
              <a:t>Должность</a:t>
            </a:r>
          </a:p>
        </p:txBody>
      </p:sp>
      <p:sp>
        <p:nvSpPr>
          <p:cNvPr id="22" name="Объект 2"/>
          <p:cNvSpPr>
            <a:spLocks noGrp="1"/>
          </p:cNvSpPr>
          <p:nvPr>
            <p:ph sz="quarter" idx="18" hasCustomPrompt="1"/>
          </p:nvPr>
        </p:nvSpPr>
        <p:spPr>
          <a:xfrm>
            <a:off x="560512" y="6130769"/>
            <a:ext cx="2260925" cy="322567"/>
          </a:xfrm>
          <a:prstGeom prst="rect">
            <a:avLst/>
          </a:prstGeom>
        </p:spPr>
        <p:txBody>
          <a:bodyPr/>
          <a:lstStyle>
            <a:lvl1pPr marL="0" indent="0">
              <a:buNone/>
              <a:defRPr sz="1600" b="0">
                <a:solidFill>
                  <a:schemeClr val="bg1">
                    <a:lumMod val="65000"/>
                  </a:schemeClr>
                </a:solidFill>
              </a:defRPr>
            </a:lvl1pPr>
          </a:lstStyle>
          <a:p>
            <a:pPr lvl="0"/>
            <a:r>
              <a:rPr lang="ru-RU" dirty="0" smtClean="0"/>
              <a:t>Название мероприятия</a:t>
            </a:r>
          </a:p>
        </p:txBody>
      </p:sp>
      <p:sp>
        <p:nvSpPr>
          <p:cNvPr id="23" name="Объект 2"/>
          <p:cNvSpPr>
            <a:spLocks noGrp="1"/>
          </p:cNvSpPr>
          <p:nvPr>
            <p:ph sz="quarter" idx="19" hasCustomPrompt="1"/>
          </p:nvPr>
        </p:nvSpPr>
        <p:spPr>
          <a:xfrm>
            <a:off x="560512" y="6417385"/>
            <a:ext cx="2260925" cy="251976"/>
          </a:xfrm>
          <a:prstGeom prst="rect">
            <a:avLst/>
          </a:prstGeom>
        </p:spPr>
        <p:txBody>
          <a:bodyPr/>
          <a:lstStyle>
            <a:lvl1pPr marL="0" indent="0" algn="ctr">
              <a:buNone/>
              <a:defRPr sz="1600" b="0">
                <a:solidFill>
                  <a:schemeClr val="bg1">
                    <a:lumMod val="65000"/>
                  </a:schemeClr>
                </a:solidFill>
              </a:defRPr>
            </a:lvl1pPr>
          </a:lstStyle>
          <a:p>
            <a:pPr lvl="0"/>
            <a:r>
              <a:rPr lang="ru-RU" dirty="0" smtClean="0"/>
              <a:t>Месяц, 2013</a:t>
            </a:r>
          </a:p>
        </p:txBody>
      </p:sp>
      <p:sp>
        <p:nvSpPr>
          <p:cNvPr id="24" name="Объект 2"/>
          <p:cNvSpPr>
            <a:spLocks noGrp="1"/>
          </p:cNvSpPr>
          <p:nvPr>
            <p:ph sz="quarter" idx="20" hasCustomPrompt="1"/>
          </p:nvPr>
        </p:nvSpPr>
        <p:spPr>
          <a:xfrm>
            <a:off x="3872880" y="2060848"/>
            <a:ext cx="1080120" cy="394575"/>
          </a:xfrm>
          <a:prstGeom prst="rect">
            <a:avLst/>
          </a:prstGeom>
        </p:spPr>
        <p:txBody>
          <a:bodyPr/>
          <a:lstStyle>
            <a:lvl1pPr marL="0" indent="0">
              <a:buNone/>
              <a:defRPr sz="2600" b="0" i="1">
                <a:solidFill>
                  <a:schemeClr val="bg1">
                    <a:lumMod val="65000"/>
                  </a:schemeClr>
                </a:solidFill>
              </a:defRPr>
            </a:lvl1pPr>
          </a:lstStyle>
          <a:p>
            <a:pPr lvl="0"/>
            <a:r>
              <a:rPr lang="ru-RU" dirty="0" smtClean="0"/>
              <a:t>Фото</a:t>
            </a:r>
          </a:p>
        </p:txBody>
      </p:sp>
    </p:spTree>
    <p:extLst>
      <p:ext uri="{BB962C8B-B14F-4D97-AF65-F5344CB8AC3E}">
        <p14:creationId xmlns:p14="http://schemas.microsoft.com/office/powerpoint/2010/main" val="36278587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эл. правительство">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FFC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C000"/>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FFC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6"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7"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152432483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эл. правительство">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1"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FFC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C000"/>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358923336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информатиз.госорганов">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pic>
        <p:nvPicPr>
          <p:cNvPr id="17"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sp>
        <p:nvSpPr>
          <p:cNvPr id="10"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7" name="Объект 3"/>
          <p:cNvSpPr>
            <a:spLocks noGrp="1"/>
          </p:cNvSpPr>
          <p:nvPr>
            <p:ph sz="quarter" idx="14"/>
          </p:nvPr>
        </p:nvSpPr>
        <p:spPr>
          <a:xfrm>
            <a:off x="200472" y="2060005"/>
            <a:ext cx="9506190" cy="1296987"/>
          </a:xfrm>
          <a:prstGeom prst="rect">
            <a:avLst/>
          </a:prstGeom>
        </p:spPr>
        <p:txBody>
          <a:bodyPr/>
          <a:lstStyle>
            <a:lvl1pPr marL="304800" indent="-304800">
              <a:buClr>
                <a:srgbClr val="92D05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92D050"/>
                </a:solidFill>
              </a:defRPr>
            </a:lvl1pPr>
          </a:lstStyle>
          <a:p>
            <a:pPr lvl="0"/>
            <a:r>
              <a:rPr lang="ru-RU" dirty="0" smtClean="0"/>
              <a:t>Образец текста</a:t>
            </a:r>
          </a:p>
          <a:p>
            <a:pPr lvl="0"/>
            <a:r>
              <a:rPr lang="ru-RU" dirty="0" smtClean="0"/>
              <a:t>Образец текста</a:t>
            </a:r>
          </a:p>
        </p:txBody>
      </p:sp>
      <p:sp>
        <p:nvSpPr>
          <p:cNvPr id="12"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50147453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информатиз.госорганов">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pic>
        <p:nvPicPr>
          <p:cNvPr id="17"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sp>
        <p:nvSpPr>
          <p:cNvPr id="10"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7" name="Объект 3"/>
          <p:cNvSpPr>
            <a:spLocks noGrp="1"/>
          </p:cNvSpPr>
          <p:nvPr>
            <p:ph sz="quarter" idx="14"/>
          </p:nvPr>
        </p:nvSpPr>
        <p:spPr>
          <a:xfrm>
            <a:off x="200472" y="2060005"/>
            <a:ext cx="4608066" cy="1296987"/>
          </a:xfrm>
          <a:prstGeom prst="rect">
            <a:avLst/>
          </a:prstGeom>
        </p:spPr>
        <p:txBody>
          <a:bodyPr/>
          <a:lstStyle>
            <a:lvl1pPr marL="304800" indent="-304800">
              <a:buClr>
                <a:srgbClr val="92D05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92D050"/>
                </a:solidFill>
              </a:defRPr>
            </a:lvl1pPr>
          </a:lstStyle>
          <a:p>
            <a:pPr lvl="0"/>
            <a:r>
              <a:rPr lang="ru-RU" dirty="0" smtClean="0"/>
              <a:t>Образец текста</a:t>
            </a:r>
          </a:p>
          <a:p>
            <a:pPr lvl="0"/>
            <a:r>
              <a:rPr lang="ru-RU" dirty="0" smtClean="0"/>
              <a:t>Образец текста</a:t>
            </a:r>
          </a:p>
        </p:txBody>
      </p:sp>
      <p:sp>
        <p:nvSpPr>
          <p:cNvPr id="12"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3"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92D05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4"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5"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6"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304126931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информатиз.госорганов">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pic>
        <p:nvPicPr>
          <p:cNvPr id="17"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sp>
        <p:nvSpPr>
          <p:cNvPr id="10"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7" name="Объект 3"/>
          <p:cNvSpPr>
            <a:spLocks noGrp="1"/>
          </p:cNvSpPr>
          <p:nvPr>
            <p:ph sz="quarter" idx="14"/>
          </p:nvPr>
        </p:nvSpPr>
        <p:spPr>
          <a:xfrm>
            <a:off x="200472" y="2060005"/>
            <a:ext cx="9506190" cy="1296987"/>
          </a:xfrm>
          <a:prstGeom prst="rect">
            <a:avLst/>
          </a:prstGeom>
        </p:spPr>
        <p:txBody>
          <a:bodyPr/>
          <a:lstStyle>
            <a:lvl1pPr marL="304800" indent="-304800">
              <a:buClr>
                <a:srgbClr val="92D05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92D050"/>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solidFill>
                <a:schemeClr val="bg1">
                  <a:lumMod val="50000"/>
                </a:schemeClr>
              </a:solidFill>
            </a:endParaRPr>
          </a:p>
        </p:txBody>
      </p:sp>
      <p:sp>
        <p:nvSpPr>
          <p:cNvPr id="14"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12154407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пустое">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695835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спасибо">
    <p:spTree>
      <p:nvGrpSpPr>
        <p:cNvPr id="1" name=""/>
        <p:cNvGrpSpPr/>
        <p:nvPr/>
      </p:nvGrpSpPr>
      <p:grpSpPr>
        <a:xfrm>
          <a:off x="0" y="0"/>
          <a:ext cx="0" cy="0"/>
          <a:chOff x="0" y="0"/>
          <a:chExt cx="0" cy="0"/>
        </a:xfrm>
      </p:grpSpPr>
      <p:sp>
        <p:nvSpPr>
          <p:cNvPr id="2" name="Прямоугольник 1"/>
          <p:cNvSpPr/>
          <p:nvPr userDrawn="1"/>
        </p:nvSpPr>
        <p:spPr>
          <a:xfrm>
            <a:off x="3440115" y="0"/>
            <a:ext cx="6465887" cy="6858000"/>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marL="536514"/>
            <a:endParaRPr lang="ru-RU" dirty="0">
              <a:solidFill>
                <a:schemeClr val="bg1"/>
              </a:solidFill>
            </a:endParaRPr>
          </a:p>
        </p:txBody>
      </p:sp>
      <p:sp>
        <p:nvSpPr>
          <p:cNvPr id="3" name="Заголовок 1"/>
          <p:cNvSpPr txBox="1">
            <a:spLocks/>
          </p:cNvSpPr>
          <p:nvPr userDrawn="1"/>
        </p:nvSpPr>
        <p:spPr>
          <a:xfrm>
            <a:off x="3440116" y="2708920"/>
            <a:ext cx="6488680" cy="1625600"/>
          </a:xfrm>
          <a:prstGeom prst="rect">
            <a:avLst/>
          </a:prstGeom>
        </p:spPr>
        <p:txBody>
          <a:bodyPr lIns="91429" tIns="45715" rIns="91429" bIns="45715"/>
          <a:lstStyle>
            <a:lvl1pPr algn="ctr" defTabSz="957829" rtl="0" eaLnBrk="1" latinLnBrk="0" hangingPunct="1">
              <a:spcBef>
                <a:spcPct val="0"/>
              </a:spcBef>
              <a:buNone/>
              <a:defRPr sz="4600" kern="1200">
                <a:solidFill>
                  <a:schemeClr val="tx1"/>
                </a:solidFill>
                <a:latin typeface="+mj-lt"/>
                <a:ea typeface="+mj-ea"/>
                <a:cs typeface="+mj-cs"/>
              </a:defRPr>
            </a:lvl1pPr>
          </a:lstStyle>
          <a:p>
            <a:r>
              <a:rPr lang="ru-RU" dirty="0" smtClean="0">
                <a:solidFill>
                  <a:schemeClr val="bg1"/>
                </a:solidFill>
              </a:rPr>
              <a:t>СПАСИБО ЗА ВНИМАНИЕ!</a:t>
            </a:r>
          </a:p>
        </p:txBody>
      </p:sp>
      <p:grpSp>
        <p:nvGrpSpPr>
          <p:cNvPr id="4" name="Группа 3"/>
          <p:cNvGrpSpPr/>
          <p:nvPr userDrawn="1"/>
        </p:nvGrpSpPr>
        <p:grpSpPr>
          <a:xfrm>
            <a:off x="416496" y="1484788"/>
            <a:ext cx="2688662" cy="3697231"/>
            <a:chOff x="416496" y="1459961"/>
            <a:chExt cx="2688662" cy="3697231"/>
          </a:xfrm>
        </p:grpSpPr>
        <p:pic>
          <p:nvPicPr>
            <p:cNvPr id="5" name="Picture 2" descr="C:\Users\eletkina\Documents\orel_Minsvyaz_outlines_gre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725" b="13253"/>
            <a:stretch/>
          </p:blipFill>
          <p:spPr bwMode="auto">
            <a:xfrm>
              <a:off x="488504" y="2711596"/>
              <a:ext cx="2367720" cy="244559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eletkina\Documents\templ2.jpg"/>
            <p:cNvPicPr>
              <a:picLocks noChangeAspect="1" noChangeArrowheads="1"/>
            </p:cNvPicPr>
            <p:nvPr/>
          </p:nvPicPr>
          <p:blipFill rotWithShape="1">
            <a:blip r:embed="rId3">
              <a:extLst>
                <a:ext uri="{28A0092B-C50C-407E-A947-70E740481C1C}">
                  <a14:useLocalDpi xmlns:a14="http://schemas.microsoft.com/office/drawing/2010/main" val="0"/>
                </a:ext>
              </a:extLst>
            </a:blip>
            <a:srcRect l="27490"/>
            <a:stretch/>
          </p:blipFill>
          <p:spPr bwMode="auto">
            <a:xfrm>
              <a:off x="416496" y="1459961"/>
              <a:ext cx="2688662" cy="108458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437538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pic>
        <p:nvPicPr>
          <p:cNvPr id="7" name="Picture 2" descr="C:\Users\eletkina\Documents\orel_Minsvyaz_outlines_grey.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3725" b="13253"/>
          <a:stretch/>
        </p:blipFill>
        <p:spPr bwMode="auto">
          <a:xfrm>
            <a:off x="488504" y="2736419"/>
            <a:ext cx="2367720" cy="2445596"/>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userDrawn="1"/>
        </p:nvSpPr>
        <p:spPr>
          <a:xfrm>
            <a:off x="56456" y="893736"/>
            <a:ext cx="3240359" cy="1311128"/>
          </a:xfrm>
          <a:prstGeom prst="rect">
            <a:avLst/>
          </a:prstGeom>
        </p:spPr>
        <p:txBody>
          <a:bodyPr wrap="square">
            <a:spAutoFit/>
          </a:bodyPr>
          <a:lstStyle/>
          <a:p>
            <a:pPr algn="ctr">
              <a:lnSpc>
                <a:spcPct val="90000"/>
              </a:lnSpc>
            </a:pPr>
            <a:r>
              <a:rPr lang="en-US" sz="2200" b="1" dirty="0">
                <a:solidFill>
                  <a:schemeClr val="tx1">
                    <a:lumMod val="50000"/>
                    <a:lumOff val="50000"/>
                  </a:schemeClr>
                </a:solidFill>
              </a:rPr>
              <a:t>Ministry </a:t>
            </a:r>
            <a:endParaRPr lang="ru-RU" sz="2200" b="1" dirty="0" smtClean="0">
              <a:solidFill>
                <a:schemeClr val="tx1">
                  <a:lumMod val="50000"/>
                  <a:lumOff val="50000"/>
                </a:schemeClr>
              </a:solidFill>
            </a:endParaRPr>
          </a:p>
          <a:p>
            <a:pPr algn="ctr">
              <a:lnSpc>
                <a:spcPct val="90000"/>
              </a:lnSpc>
            </a:pPr>
            <a:r>
              <a:rPr lang="en-US" sz="2200" b="1" dirty="0" smtClean="0">
                <a:solidFill>
                  <a:schemeClr val="tx1">
                    <a:lumMod val="50000"/>
                    <a:lumOff val="50000"/>
                  </a:schemeClr>
                </a:solidFill>
              </a:rPr>
              <a:t>of </a:t>
            </a:r>
            <a:r>
              <a:rPr lang="en-US" sz="2200" b="1" dirty="0">
                <a:solidFill>
                  <a:schemeClr val="tx1">
                    <a:lumMod val="50000"/>
                    <a:lumOff val="50000"/>
                  </a:schemeClr>
                </a:solidFill>
              </a:rPr>
              <a:t>Communications </a:t>
            </a:r>
            <a:endParaRPr lang="ru-RU" sz="2200" b="1" dirty="0" smtClean="0">
              <a:solidFill>
                <a:schemeClr val="tx1">
                  <a:lumMod val="50000"/>
                  <a:lumOff val="50000"/>
                </a:schemeClr>
              </a:solidFill>
            </a:endParaRPr>
          </a:p>
          <a:p>
            <a:pPr algn="ctr">
              <a:lnSpc>
                <a:spcPct val="90000"/>
              </a:lnSpc>
            </a:pPr>
            <a:r>
              <a:rPr lang="en-US" sz="2200" b="1" dirty="0" smtClean="0">
                <a:solidFill>
                  <a:schemeClr val="tx1">
                    <a:lumMod val="50000"/>
                    <a:lumOff val="50000"/>
                  </a:schemeClr>
                </a:solidFill>
              </a:rPr>
              <a:t>and </a:t>
            </a:r>
            <a:r>
              <a:rPr lang="en-US" sz="2200" b="1" dirty="0">
                <a:solidFill>
                  <a:schemeClr val="tx1">
                    <a:lumMod val="50000"/>
                    <a:lumOff val="50000"/>
                  </a:schemeClr>
                </a:solidFill>
              </a:rPr>
              <a:t>Mass Media </a:t>
            </a:r>
            <a:endParaRPr lang="ru-RU" sz="2200" b="1" dirty="0" smtClean="0">
              <a:solidFill>
                <a:schemeClr val="tx1">
                  <a:lumMod val="50000"/>
                  <a:lumOff val="50000"/>
                </a:schemeClr>
              </a:solidFill>
            </a:endParaRPr>
          </a:p>
          <a:p>
            <a:pPr algn="ctr">
              <a:lnSpc>
                <a:spcPct val="90000"/>
              </a:lnSpc>
            </a:pPr>
            <a:r>
              <a:rPr lang="en-US" sz="2200" b="1" dirty="0" smtClean="0">
                <a:solidFill>
                  <a:schemeClr val="tx1">
                    <a:lumMod val="50000"/>
                    <a:lumOff val="50000"/>
                  </a:schemeClr>
                </a:solidFill>
              </a:rPr>
              <a:t>of</a:t>
            </a:r>
            <a:r>
              <a:rPr lang="ru-RU" sz="2200" b="1" dirty="0" smtClean="0">
                <a:solidFill>
                  <a:schemeClr val="tx1">
                    <a:lumMod val="50000"/>
                    <a:lumOff val="50000"/>
                  </a:schemeClr>
                </a:solidFill>
              </a:rPr>
              <a:t> </a:t>
            </a:r>
            <a:r>
              <a:rPr lang="en-US" sz="2200" b="1" dirty="0" smtClean="0">
                <a:solidFill>
                  <a:schemeClr val="tx1">
                    <a:lumMod val="50000"/>
                    <a:lumOff val="50000"/>
                  </a:schemeClr>
                </a:solidFill>
              </a:rPr>
              <a:t>the </a:t>
            </a:r>
            <a:r>
              <a:rPr lang="en-US" sz="2200" b="1" dirty="0">
                <a:solidFill>
                  <a:schemeClr val="tx1">
                    <a:lumMod val="50000"/>
                    <a:lumOff val="50000"/>
                  </a:schemeClr>
                </a:solidFill>
              </a:rPr>
              <a:t>Russian Federation</a:t>
            </a:r>
            <a:endParaRPr lang="ru-RU" sz="2200" b="1" dirty="0">
              <a:solidFill>
                <a:schemeClr val="tx1">
                  <a:lumMod val="50000"/>
                  <a:lumOff val="50000"/>
                </a:schemeClr>
              </a:solidFill>
            </a:endParaRPr>
          </a:p>
        </p:txBody>
      </p:sp>
      <p:sp>
        <p:nvSpPr>
          <p:cNvPr id="9" name="Прямоугольник 8"/>
          <p:cNvSpPr/>
          <p:nvPr userDrawn="1"/>
        </p:nvSpPr>
        <p:spPr>
          <a:xfrm>
            <a:off x="3440832" y="5949384"/>
            <a:ext cx="6467459" cy="908616"/>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36575"/>
            <a:endParaRPr lang="ru-RU" dirty="0">
              <a:solidFill>
                <a:schemeClr val="tx1">
                  <a:lumMod val="50000"/>
                  <a:lumOff val="50000"/>
                </a:schemeClr>
              </a:solidFill>
            </a:endParaRPr>
          </a:p>
        </p:txBody>
      </p:sp>
      <p:sp>
        <p:nvSpPr>
          <p:cNvPr id="10" name="Прямоугольник 9"/>
          <p:cNvSpPr/>
          <p:nvPr userDrawn="1"/>
        </p:nvSpPr>
        <p:spPr>
          <a:xfrm>
            <a:off x="3440113" y="0"/>
            <a:ext cx="6465887" cy="936000"/>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36575"/>
            <a:endParaRPr lang="ru-RU" dirty="0">
              <a:solidFill>
                <a:schemeClr val="tx1">
                  <a:lumMod val="50000"/>
                  <a:lumOff val="50000"/>
                </a:schemeClr>
              </a:solidFill>
            </a:endParaRPr>
          </a:p>
        </p:txBody>
      </p:sp>
    </p:spTree>
    <p:extLst>
      <p:ext uri="{BB962C8B-B14F-4D97-AF65-F5344CB8AC3E}">
        <p14:creationId xmlns:p14="http://schemas.microsoft.com/office/powerpoint/2010/main" val="22881901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
        <p:nvSpPr>
          <p:cNvPr id="11" name="Прямоугольник 10"/>
          <p:cNvSpPr/>
          <p:nvPr userDrawn="1"/>
        </p:nvSpPr>
        <p:spPr>
          <a:xfrm>
            <a:off x="3440114" y="0"/>
            <a:ext cx="6465887" cy="936000"/>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marL="536514"/>
            <a:endParaRPr lang="ru-RU" dirty="0">
              <a:solidFill>
                <a:schemeClr val="tx1">
                  <a:lumMod val="50000"/>
                  <a:lumOff val="50000"/>
                </a:schemeClr>
              </a:solidFill>
            </a:endParaRPr>
          </a:p>
        </p:txBody>
      </p:sp>
      <p:sp>
        <p:nvSpPr>
          <p:cNvPr id="12" name="Прямоугольник 11"/>
          <p:cNvSpPr/>
          <p:nvPr userDrawn="1"/>
        </p:nvSpPr>
        <p:spPr>
          <a:xfrm>
            <a:off x="3440832" y="5949384"/>
            <a:ext cx="6467459" cy="936000"/>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marL="536514"/>
            <a:endParaRPr lang="ru-RU" dirty="0">
              <a:solidFill>
                <a:schemeClr val="tx1">
                  <a:lumMod val="50000"/>
                  <a:lumOff val="50000"/>
                </a:schemeClr>
              </a:solidFill>
            </a:endParaRPr>
          </a:p>
        </p:txBody>
      </p:sp>
      <p:sp>
        <p:nvSpPr>
          <p:cNvPr id="8" name="Прямоугольник 7">
            <a:hlinkClick r:id="rId2" action="ppaction://hlinksldjump"/>
          </p:cNvPr>
          <p:cNvSpPr/>
          <p:nvPr userDrawn="1"/>
        </p:nvSpPr>
        <p:spPr>
          <a:xfrm>
            <a:off x="3440112" y="1052513"/>
            <a:ext cx="6481439" cy="475275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endParaRPr lang="en-US" dirty="0">
              <a:solidFill>
                <a:schemeClr val="tx1">
                  <a:lumMod val="65000"/>
                  <a:lumOff val="35000"/>
                </a:schemeClr>
              </a:solidFill>
            </a:endParaRPr>
          </a:p>
        </p:txBody>
      </p:sp>
      <p:sp>
        <p:nvSpPr>
          <p:cNvPr id="10" name="Прямоугольник 9"/>
          <p:cNvSpPr/>
          <p:nvPr userDrawn="1"/>
        </p:nvSpPr>
        <p:spPr>
          <a:xfrm>
            <a:off x="3440832" y="1052513"/>
            <a:ext cx="184920" cy="191567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бъект 2"/>
          <p:cNvSpPr>
            <a:spLocks noGrp="1"/>
          </p:cNvSpPr>
          <p:nvPr>
            <p:ph sz="quarter" idx="15" hasCustomPrompt="1"/>
          </p:nvPr>
        </p:nvSpPr>
        <p:spPr>
          <a:xfrm>
            <a:off x="3872880" y="1340768"/>
            <a:ext cx="5905790" cy="394575"/>
          </a:xfrm>
          <a:prstGeom prst="rect">
            <a:avLst/>
          </a:prstGeom>
        </p:spPr>
        <p:txBody>
          <a:bodyPr/>
          <a:lstStyle>
            <a:lvl1pPr marL="0" indent="0">
              <a:buNone/>
              <a:defRPr sz="2600" b="1">
                <a:solidFill>
                  <a:schemeClr val="tx1">
                    <a:lumMod val="65000"/>
                    <a:lumOff val="35000"/>
                  </a:schemeClr>
                </a:solidFill>
              </a:defRPr>
            </a:lvl1pPr>
          </a:lstStyle>
          <a:p>
            <a:pPr lvl="0"/>
            <a:r>
              <a:rPr lang="ru-RU" dirty="0" smtClean="0"/>
              <a:t>Тема</a:t>
            </a:r>
          </a:p>
        </p:txBody>
      </p:sp>
      <p:sp>
        <p:nvSpPr>
          <p:cNvPr id="17" name="Объект 2"/>
          <p:cNvSpPr>
            <a:spLocks noGrp="1"/>
          </p:cNvSpPr>
          <p:nvPr>
            <p:ph sz="quarter" idx="16" hasCustomPrompt="1"/>
          </p:nvPr>
        </p:nvSpPr>
        <p:spPr>
          <a:xfrm>
            <a:off x="5097463" y="2060848"/>
            <a:ext cx="4608512" cy="394575"/>
          </a:xfrm>
          <a:prstGeom prst="rect">
            <a:avLst/>
          </a:prstGeom>
        </p:spPr>
        <p:txBody>
          <a:bodyPr/>
          <a:lstStyle>
            <a:lvl1pPr marL="0" indent="0">
              <a:buNone/>
              <a:defRPr sz="1800" b="1">
                <a:solidFill>
                  <a:schemeClr val="tx1">
                    <a:lumMod val="65000"/>
                    <a:lumOff val="35000"/>
                  </a:schemeClr>
                </a:solidFill>
              </a:defRPr>
            </a:lvl1pPr>
          </a:lstStyle>
          <a:p>
            <a:pPr lvl="0"/>
            <a:r>
              <a:rPr lang="ru-RU" dirty="0" smtClean="0"/>
              <a:t>Имя Фамилия</a:t>
            </a:r>
          </a:p>
        </p:txBody>
      </p:sp>
      <p:sp>
        <p:nvSpPr>
          <p:cNvPr id="19" name="Объект 2"/>
          <p:cNvSpPr>
            <a:spLocks noGrp="1"/>
          </p:cNvSpPr>
          <p:nvPr>
            <p:ph sz="quarter" idx="17" hasCustomPrompt="1"/>
          </p:nvPr>
        </p:nvSpPr>
        <p:spPr>
          <a:xfrm>
            <a:off x="5097463" y="2420888"/>
            <a:ext cx="4608512" cy="394575"/>
          </a:xfrm>
          <a:prstGeom prst="rect">
            <a:avLst/>
          </a:prstGeom>
        </p:spPr>
        <p:txBody>
          <a:bodyPr/>
          <a:lstStyle>
            <a:lvl1pPr marL="0" indent="0">
              <a:buNone/>
              <a:defRPr sz="1600" b="0">
                <a:solidFill>
                  <a:schemeClr val="tx1">
                    <a:lumMod val="65000"/>
                    <a:lumOff val="35000"/>
                  </a:schemeClr>
                </a:solidFill>
              </a:defRPr>
            </a:lvl1pPr>
          </a:lstStyle>
          <a:p>
            <a:pPr lvl="0"/>
            <a:r>
              <a:rPr lang="ru-RU" dirty="0" smtClean="0"/>
              <a:t>Должность</a:t>
            </a:r>
          </a:p>
        </p:txBody>
      </p:sp>
      <p:sp>
        <p:nvSpPr>
          <p:cNvPr id="22" name="Объект 2"/>
          <p:cNvSpPr>
            <a:spLocks noGrp="1"/>
          </p:cNvSpPr>
          <p:nvPr>
            <p:ph sz="quarter" idx="18" hasCustomPrompt="1"/>
          </p:nvPr>
        </p:nvSpPr>
        <p:spPr>
          <a:xfrm>
            <a:off x="560512" y="6130769"/>
            <a:ext cx="2260925" cy="322567"/>
          </a:xfrm>
          <a:prstGeom prst="rect">
            <a:avLst/>
          </a:prstGeom>
        </p:spPr>
        <p:txBody>
          <a:bodyPr/>
          <a:lstStyle>
            <a:lvl1pPr marL="0" indent="0">
              <a:buNone/>
              <a:defRPr sz="1600" b="0">
                <a:solidFill>
                  <a:schemeClr val="bg1">
                    <a:lumMod val="65000"/>
                  </a:schemeClr>
                </a:solidFill>
              </a:defRPr>
            </a:lvl1pPr>
          </a:lstStyle>
          <a:p>
            <a:pPr lvl="0"/>
            <a:r>
              <a:rPr lang="ru-RU" dirty="0" smtClean="0"/>
              <a:t>Название мероприятия</a:t>
            </a:r>
          </a:p>
        </p:txBody>
      </p:sp>
      <p:sp>
        <p:nvSpPr>
          <p:cNvPr id="23" name="Объект 2"/>
          <p:cNvSpPr>
            <a:spLocks noGrp="1"/>
          </p:cNvSpPr>
          <p:nvPr>
            <p:ph sz="quarter" idx="19" hasCustomPrompt="1"/>
          </p:nvPr>
        </p:nvSpPr>
        <p:spPr>
          <a:xfrm>
            <a:off x="560512" y="6417385"/>
            <a:ext cx="2260925" cy="251976"/>
          </a:xfrm>
          <a:prstGeom prst="rect">
            <a:avLst/>
          </a:prstGeom>
        </p:spPr>
        <p:txBody>
          <a:bodyPr/>
          <a:lstStyle>
            <a:lvl1pPr marL="0" indent="0" algn="ctr">
              <a:buNone/>
              <a:defRPr sz="1600" b="0">
                <a:solidFill>
                  <a:schemeClr val="bg1">
                    <a:lumMod val="65000"/>
                  </a:schemeClr>
                </a:solidFill>
              </a:defRPr>
            </a:lvl1pPr>
          </a:lstStyle>
          <a:p>
            <a:pPr lvl="0"/>
            <a:r>
              <a:rPr lang="ru-RU" dirty="0" smtClean="0"/>
              <a:t>Месяц, 2013</a:t>
            </a:r>
          </a:p>
        </p:txBody>
      </p:sp>
      <p:sp>
        <p:nvSpPr>
          <p:cNvPr id="18" name="Объект 2"/>
          <p:cNvSpPr>
            <a:spLocks noGrp="1"/>
          </p:cNvSpPr>
          <p:nvPr>
            <p:ph sz="quarter" idx="20" hasCustomPrompt="1"/>
          </p:nvPr>
        </p:nvSpPr>
        <p:spPr>
          <a:xfrm>
            <a:off x="3872880" y="2060848"/>
            <a:ext cx="1080120" cy="394575"/>
          </a:xfrm>
          <a:prstGeom prst="rect">
            <a:avLst/>
          </a:prstGeom>
        </p:spPr>
        <p:txBody>
          <a:bodyPr/>
          <a:lstStyle>
            <a:lvl1pPr marL="0" indent="0">
              <a:buNone/>
              <a:defRPr sz="2600" b="0" i="1">
                <a:solidFill>
                  <a:schemeClr val="bg1">
                    <a:lumMod val="65000"/>
                  </a:schemeClr>
                </a:solidFill>
              </a:defRPr>
            </a:lvl1pPr>
          </a:lstStyle>
          <a:p>
            <a:pPr lvl="0"/>
            <a:r>
              <a:rPr lang="ru-RU" dirty="0" smtClean="0"/>
              <a:t>Фото</a:t>
            </a:r>
          </a:p>
        </p:txBody>
      </p:sp>
      <p:pic>
        <p:nvPicPr>
          <p:cNvPr id="20" name="Picture 2" descr="C:\Users\eletkina\Documents\orel_Minsvyaz_outlines_grey.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t="13725" b="13253"/>
          <a:stretch/>
        </p:blipFill>
        <p:spPr bwMode="auto">
          <a:xfrm>
            <a:off x="488504" y="2736419"/>
            <a:ext cx="2367720" cy="2445596"/>
          </a:xfrm>
          <a:prstGeom prst="rect">
            <a:avLst/>
          </a:prstGeom>
          <a:noFill/>
          <a:extLst>
            <a:ext uri="{909E8E84-426E-40DD-AFC4-6F175D3DCCD1}">
              <a14:hiddenFill xmlns:a14="http://schemas.microsoft.com/office/drawing/2010/main">
                <a:solidFill>
                  <a:srgbClr val="FFFFFF"/>
                </a:solidFill>
              </a14:hiddenFill>
            </a:ext>
          </a:extLst>
        </p:spPr>
      </p:pic>
      <p:sp>
        <p:nvSpPr>
          <p:cNvPr id="21" name="Прямоугольник 20"/>
          <p:cNvSpPr/>
          <p:nvPr userDrawn="1"/>
        </p:nvSpPr>
        <p:spPr>
          <a:xfrm>
            <a:off x="56456" y="893736"/>
            <a:ext cx="3240359" cy="1311128"/>
          </a:xfrm>
          <a:prstGeom prst="rect">
            <a:avLst/>
          </a:prstGeom>
        </p:spPr>
        <p:txBody>
          <a:bodyPr wrap="square">
            <a:spAutoFit/>
          </a:bodyPr>
          <a:lstStyle/>
          <a:p>
            <a:pPr algn="ctr">
              <a:lnSpc>
                <a:spcPct val="90000"/>
              </a:lnSpc>
            </a:pPr>
            <a:r>
              <a:rPr lang="en-US" sz="2200" b="1" dirty="0">
                <a:solidFill>
                  <a:schemeClr val="tx1">
                    <a:lumMod val="50000"/>
                    <a:lumOff val="50000"/>
                  </a:schemeClr>
                </a:solidFill>
              </a:rPr>
              <a:t>Ministry </a:t>
            </a:r>
            <a:endParaRPr lang="ru-RU" sz="2200" b="1" dirty="0" smtClean="0">
              <a:solidFill>
                <a:schemeClr val="tx1">
                  <a:lumMod val="50000"/>
                  <a:lumOff val="50000"/>
                </a:schemeClr>
              </a:solidFill>
            </a:endParaRPr>
          </a:p>
          <a:p>
            <a:pPr algn="ctr">
              <a:lnSpc>
                <a:spcPct val="90000"/>
              </a:lnSpc>
            </a:pPr>
            <a:r>
              <a:rPr lang="en-US" sz="2200" b="1" dirty="0" smtClean="0">
                <a:solidFill>
                  <a:schemeClr val="tx1">
                    <a:lumMod val="50000"/>
                    <a:lumOff val="50000"/>
                  </a:schemeClr>
                </a:solidFill>
              </a:rPr>
              <a:t>of </a:t>
            </a:r>
            <a:r>
              <a:rPr lang="en-US" sz="2200" b="1" dirty="0">
                <a:solidFill>
                  <a:schemeClr val="tx1">
                    <a:lumMod val="50000"/>
                    <a:lumOff val="50000"/>
                  </a:schemeClr>
                </a:solidFill>
              </a:rPr>
              <a:t>Communications </a:t>
            </a:r>
            <a:endParaRPr lang="ru-RU" sz="2200" b="1" dirty="0" smtClean="0">
              <a:solidFill>
                <a:schemeClr val="tx1">
                  <a:lumMod val="50000"/>
                  <a:lumOff val="50000"/>
                </a:schemeClr>
              </a:solidFill>
            </a:endParaRPr>
          </a:p>
          <a:p>
            <a:pPr algn="ctr">
              <a:lnSpc>
                <a:spcPct val="90000"/>
              </a:lnSpc>
            </a:pPr>
            <a:r>
              <a:rPr lang="en-US" sz="2200" b="1" dirty="0" smtClean="0">
                <a:solidFill>
                  <a:schemeClr val="tx1">
                    <a:lumMod val="50000"/>
                    <a:lumOff val="50000"/>
                  </a:schemeClr>
                </a:solidFill>
              </a:rPr>
              <a:t>and </a:t>
            </a:r>
            <a:r>
              <a:rPr lang="en-US" sz="2200" b="1" dirty="0">
                <a:solidFill>
                  <a:schemeClr val="tx1">
                    <a:lumMod val="50000"/>
                    <a:lumOff val="50000"/>
                  </a:schemeClr>
                </a:solidFill>
              </a:rPr>
              <a:t>Mass Media </a:t>
            </a:r>
            <a:endParaRPr lang="ru-RU" sz="2200" b="1" dirty="0" smtClean="0">
              <a:solidFill>
                <a:schemeClr val="tx1">
                  <a:lumMod val="50000"/>
                  <a:lumOff val="50000"/>
                </a:schemeClr>
              </a:solidFill>
            </a:endParaRPr>
          </a:p>
          <a:p>
            <a:pPr algn="ctr">
              <a:lnSpc>
                <a:spcPct val="90000"/>
              </a:lnSpc>
            </a:pPr>
            <a:r>
              <a:rPr lang="en-US" sz="2200" b="1" dirty="0" smtClean="0">
                <a:solidFill>
                  <a:schemeClr val="tx1">
                    <a:lumMod val="50000"/>
                    <a:lumOff val="50000"/>
                  </a:schemeClr>
                </a:solidFill>
              </a:rPr>
              <a:t>of</a:t>
            </a:r>
            <a:r>
              <a:rPr lang="ru-RU" sz="2200" b="1" dirty="0" smtClean="0">
                <a:solidFill>
                  <a:schemeClr val="tx1">
                    <a:lumMod val="50000"/>
                    <a:lumOff val="50000"/>
                  </a:schemeClr>
                </a:solidFill>
              </a:rPr>
              <a:t> </a:t>
            </a:r>
            <a:r>
              <a:rPr lang="en-US" sz="2200" b="1" dirty="0" smtClean="0">
                <a:solidFill>
                  <a:schemeClr val="tx1">
                    <a:lumMod val="50000"/>
                    <a:lumOff val="50000"/>
                  </a:schemeClr>
                </a:solidFill>
              </a:rPr>
              <a:t>the </a:t>
            </a:r>
            <a:r>
              <a:rPr lang="en-US" sz="2200" b="1" dirty="0">
                <a:solidFill>
                  <a:schemeClr val="tx1">
                    <a:lumMod val="50000"/>
                    <a:lumOff val="50000"/>
                  </a:schemeClr>
                </a:solidFill>
              </a:rPr>
              <a:t>Russian Federation</a:t>
            </a:r>
            <a:endParaRPr lang="ru-RU" sz="2200" b="1" dirty="0">
              <a:solidFill>
                <a:schemeClr val="tx1">
                  <a:lumMod val="50000"/>
                  <a:lumOff val="50000"/>
                </a:schemeClr>
              </a:solidFill>
            </a:endParaRPr>
          </a:p>
        </p:txBody>
      </p:sp>
    </p:spTree>
    <p:extLst>
      <p:ext uri="{BB962C8B-B14F-4D97-AF65-F5344CB8AC3E}">
        <p14:creationId xmlns:p14="http://schemas.microsoft.com/office/powerpoint/2010/main" val="309361687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общее">
    <p:spTree>
      <p:nvGrpSpPr>
        <p:cNvPr id="1" name=""/>
        <p:cNvGrpSpPr/>
        <p:nvPr/>
      </p:nvGrpSpPr>
      <p:grpSpPr>
        <a:xfrm>
          <a:off x="0" y="0"/>
          <a:ext cx="0" cy="0"/>
          <a:chOff x="0" y="0"/>
          <a:chExt cx="0" cy="0"/>
        </a:xfrm>
      </p:grpSpPr>
      <p:pic>
        <p:nvPicPr>
          <p:cNvPr id="16"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grpSp>
        <p:nvGrpSpPr>
          <p:cNvPr id="6" name="Группа 5"/>
          <p:cNvGrpSpPr/>
          <p:nvPr userDrawn="1"/>
        </p:nvGrpSpPr>
        <p:grpSpPr>
          <a:xfrm>
            <a:off x="1066065" y="250437"/>
            <a:ext cx="46800" cy="581531"/>
            <a:chOff x="2216211" y="2894947"/>
            <a:chExt cx="36485" cy="432000"/>
          </a:xfrm>
        </p:grpSpPr>
        <p:sp>
          <p:nvSpPr>
            <p:cNvPr id="7" name="Прямоугольник 6"/>
            <p:cNvSpPr/>
            <p:nvPr/>
          </p:nvSpPr>
          <p:spPr>
            <a:xfrm>
              <a:off x="2216696" y="2894947"/>
              <a:ext cx="36000" cy="108000"/>
            </a:xfrm>
            <a:prstGeom prst="rect">
              <a:avLst/>
            </a:prstGeom>
            <a:solidFill>
              <a:srgbClr val="1950FF"/>
            </a:solidFill>
            <a:ln>
              <a:noFill/>
            </a:ln>
          </p:spPr>
          <p:style>
            <a:lnRef idx="2">
              <a:schemeClr val="accent1">
                <a:shade val="50000"/>
              </a:schemeClr>
            </a:lnRef>
            <a:fillRef idx="1">
              <a:schemeClr val="accent1"/>
            </a:fillRef>
            <a:effectRef idx="0">
              <a:schemeClr val="accent1"/>
            </a:effectRef>
            <a:fontRef idx="minor">
              <a:schemeClr val="lt1"/>
            </a:fontRef>
          </p:style>
          <p:txBody>
            <a:bodyPr lIns="95783" tIns="47891" rIns="95783" bIns="47891" spcCol="0" rtlCol="0" anchor="ctr"/>
            <a:lstStyle/>
            <a:p>
              <a:pPr algn="ctr"/>
              <a:endParaRPr lang="ru-RU"/>
            </a:p>
          </p:txBody>
        </p:sp>
        <p:sp>
          <p:nvSpPr>
            <p:cNvPr id="8" name="Прямоугольник 7"/>
            <p:cNvSpPr/>
            <p:nvPr/>
          </p:nvSpPr>
          <p:spPr>
            <a:xfrm>
              <a:off x="2216211" y="3002947"/>
              <a:ext cx="36000" cy="10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lIns="95783" tIns="47891" rIns="95783" bIns="47891" spcCol="0" rtlCol="0" anchor="ctr"/>
            <a:lstStyle/>
            <a:p>
              <a:pPr algn="ctr"/>
              <a:endParaRPr lang="ru-RU"/>
            </a:p>
          </p:txBody>
        </p:sp>
        <p:sp>
          <p:nvSpPr>
            <p:cNvPr id="11" name="Прямоугольник 10"/>
            <p:cNvSpPr/>
            <p:nvPr/>
          </p:nvSpPr>
          <p:spPr>
            <a:xfrm>
              <a:off x="2216211" y="3110947"/>
              <a:ext cx="36000" cy="108000"/>
            </a:xfrm>
            <a:prstGeom prst="rect">
              <a:avLst/>
            </a:prstGeom>
            <a:solidFill>
              <a:srgbClr val="CC3399"/>
            </a:solidFill>
            <a:ln>
              <a:noFill/>
            </a:ln>
          </p:spPr>
          <p:style>
            <a:lnRef idx="2">
              <a:schemeClr val="accent1">
                <a:shade val="50000"/>
              </a:schemeClr>
            </a:lnRef>
            <a:fillRef idx="1">
              <a:schemeClr val="accent1"/>
            </a:fillRef>
            <a:effectRef idx="0">
              <a:schemeClr val="accent1"/>
            </a:effectRef>
            <a:fontRef idx="minor">
              <a:schemeClr val="lt1"/>
            </a:fontRef>
          </p:style>
          <p:txBody>
            <a:bodyPr lIns="95783" tIns="47891" rIns="95783" bIns="47891" spcCol="0" rtlCol="0" anchor="ctr"/>
            <a:lstStyle/>
            <a:p>
              <a:pPr algn="ctr"/>
              <a:endParaRPr lang="ru-RU"/>
            </a:p>
          </p:txBody>
        </p:sp>
        <p:sp>
          <p:nvSpPr>
            <p:cNvPr id="12" name="Прямоугольник 11"/>
            <p:cNvSpPr/>
            <p:nvPr/>
          </p:nvSpPr>
          <p:spPr>
            <a:xfrm>
              <a:off x="2216211" y="3218947"/>
              <a:ext cx="36000" cy="108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5783" tIns="47891" rIns="95783" bIns="47891" spcCol="0" rtlCol="0" anchor="ctr"/>
            <a:lstStyle/>
            <a:p>
              <a:pPr algn="ctr"/>
              <a:endParaRPr lang="ru-RU"/>
            </a:p>
          </p:txBody>
        </p:sp>
      </p:grpSp>
      <p:sp>
        <p:nvSpPr>
          <p:cNvPr id="9" name="Объект 3"/>
          <p:cNvSpPr>
            <a:spLocks noGrp="1"/>
          </p:cNvSpPr>
          <p:nvPr>
            <p:ph sz="quarter" idx="14"/>
          </p:nvPr>
        </p:nvSpPr>
        <p:spPr>
          <a:xfrm>
            <a:off x="222229" y="1563638"/>
            <a:ext cx="9483745"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0" name="Прямоугольник 9"/>
          <p:cNvSpPr/>
          <p:nvPr userDrawn="1"/>
        </p:nvSpPr>
        <p:spPr>
          <a:xfrm>
            <a:off x="1269219" y="208277"/>
            <a:ext cx="2292773" cy="698974"/>
          </a:xfrm>
          <a:prstGeom prst="rect">
            <a:avLst/>
          </a:prstGeom>
        </p:spPr>
        <p:txBody>
          <a:bodyPr wrap="square">
            <a:spAutoFit/>
          </a:bodyPr>
          <a:lstStyle/>
          <a:p>
            <a:pPr>
              <a:lnSpc>
                <a:spcPct val="75000"/>
              </a:lnSpc>
            </a:pPr>
            <a:r>
              <a:rPr lang="en-US" sz="1300" b="1" dirty="0">
                <a:solidFill>
                  <a:schemeClr val="tx1">
                    <a:lumMod val="50000"/>
                    <a:lumOff val="50000"/>
                  </a:schemeClr>
                </a:solidFill>
              </a:rPr>
              <a:t>Ministry </a:t>
            </a:r>
            <a:endParaRPr lang="ru-RU" sz="1300" b="1" dirty="0" smtClean="0">
              <a:solidFill>
                <a:schemeClr val="tx1">
                  <a:lumMod val="50000"/>
                  <a:lumOff val="50000"/>
                </a:schemeClr>
              </a:solidFill>
            </a:endParaRPr>
          </a:p>
          <a:p>
            <a:pPr>
              <a:lnSpc>
                <a:spcPct val="75000"/>
              </a:lnSpc>
            </a:pPr>
            <a:r>
              <a:rPr lang="en-US" sz="1300" b="1" dirty="0" smtClean="0">
                <a:solidFill>
                  <a:schemeClr val="tx1">
                    <a:lumMod val="50000"/>
                    <a:lumOff val="50000"/>
                  </a:schemeClr>
                </a:solidFill>
              </a:rPr>
              <a:t>of </a:t>
            </a:r>
            <a:r>
              <a:rPr lang="en-US" sz="1300" b="1" dirty="0">
                <a:solidFill>
                  <a:schemeClr val="tx1">
                    <a:lumMod val="50000"/>
                    <a:lumOff val="50000"/>
                  </a:schemeClr>
                </a:solidFill>
              </a:rPr>
              <a:t>Communications </a:t>
            </a:r>
            <a:endParaRPr lang="ru-RU" sz="1300" b="1" dirty="0" smtClean="0">
              <a:solidFill>
                <a:schemeClr val="tx1">
                  <a:lumMod val="50000"/>
                  <a:lumOff val="50000"/>
                </a:schemeClr>
              </a:solidFill>
            </a:endParaRPr>
          </a:p>
          <a:p>
            <a:pPr>
              <a:lnSpc>
                <a:spcPct val="75000"/>
              </a:lnSpc>
            </a:pPr>
            <a:r>
              <a:rPr lang="en-US" sz="1300" b="1" dirty="0" smtClean="0">
                <a:solidFill>
                  <a:schemeClr val="tx1">
                    <a:lumMod val="50000"/>
                    <a:lumOff val="50000"/>
                  </a:schemeClr>
                </a:solidFill>
              </a:rPr>
              <a:t>and </a:t>
            </a:r>
            <a:r>
              <a:rPr lang="en-US" sz="1300" b="1" dirty="0">
                <a:solidFill>
                  <a:schemeClr val="tx1">
                    <a:lumMod val="50000"/>
                    <a:lumOff val="50000"/>
                  </a:schemeClr>
                </a:solidFill>
              </a:rPr>
              <a:t>Mass Media </a:t>
            </a:r>
            <a:endParaRPr lang="ru-RU" sz="1300" b="1" dirty="0" smtClean="0">
              <a:solidFill>
                <a:schemeClr val="tx1">
                  <a:lumMod val="50000"/>
                  <a:lumOff val="50000"/>
                </a:schemeClr>
              </a:solidFill>
            </a:endParaRPr>
          </a:p>
          <a:p>
            <a:pPr>
              <a:lnSpc>
                <a:spcPct val="75000"/>
              </a:lnSpc>
            </a:pPr>
            <a:r>
              <a:rPr lang="en-US" sz="1300" b="1" dirty="0" smtClean="0">
                <a:solidFill>
                  <a:schemeClr val="tx1">
                    <a:lumMod val="50000"/>
                    <a:lumOff val="50000"/>
                  </a:schemeClr>
                </a:solidFill>
              </a:rPr>
              <a:t>of </a:t>
            </a:r>
            <a:r>
              <a:rPr lang="en-US" sz="1300" b="1" dirty="0">
                <a:solidFill>
                  <a:schemeClr val="tx1">
                    <a:lumMod val="50000"/>
                    <a:lumOff val="50000"/>
                  </a:schemeClr>
                </a:solidFill>
              </a:rPr>
              <a:t>the </a:t>
            </a:r>
            <a:r>
              <a:rPr lang="en-US" sz="1300" b="1" dirty="0" smtClean="0">
                <a:solidFill>
                  <a:schemeClr val="tx1">
                    <a:lumMod val="50000"/>
                    <a:lumOff val="50000"/>
                  </a:schemeClr>
                </a:solidFill>
              </a:rPr>
              <a:t>Russian Federation</a:t>
            </a:r>
            <a:endParaRPr lang="ru-RU" sz="1300" b="1" dirty="0">
              <a:solidFill>
                <a:schemeClr val="tx1">
                  <a:lumMod val="50000"/>
                  <a:lumOff val="50000"/>
                </a:schemeClr>
              </a:solidFill>
            </a:endParaRPr>
          </a:p>
        </p:txBody>
      </p:sp>
    </p:spTree>
    <p:extLst>
      <p:ext uri="{BB962C8B-B14F-4D97-AF65-F5344CB8AC3E}">
        <p14:creationId xmlns:p14="http://schemas.microsoft.com/office/powerpoint/2010/main" val="35619020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общее">
    <p:spTree>
      <p:nvGrpSpPr>
        <p:cNvPr id="1" name=""/>
        <p:cNvGrpSpPr/>
        <p:nvPr/>
      </p:nvGrpSpPr>
      <p:grpSpPr>
        <a:xfrm>
          <a:off x="0" y="0"/>
          <a:ext cx="0" cy="0"/>
          <a:chOff x="0" y="0"/>
          <a:chExt cx="0" cy="0"/>
        </a:xfrm>
      </p:grpSpPr>
      <p:pic>
        <p:nvPicPr>
          <p:cNvPr id="16"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grpSp>
        <p:nvGrpSpPr>
          <p:cNvPr id="6" name="Группа 5"/>
          <p:cNvGrpSpPr/>
          <p:nvPr userDrawn="1"/>
        </p:nvGrpSpPr>
        <p:grpSpPr>
          <a:xfrm>
            <a:off x="1066065" y="250437"/>
            <a:ext cx="46800" cy="581531"/>
            <a:chOff x="2216211" y="2894947"/>
            <a:chExt cx="36485" cy="432000"/>
          </a:xfrm>
        </p:grpSpPr>
        <p:sp>
          <p:nvSpPr>
            <p:cNvPr id="7" name="Прямоугольник 6"/>
            <p:cNvSpPr/>
            <p:nvPr/>
          </p:nvSpPr>
          <p:spPr>
            <a:xfrm>
              <a:off x="2216696" y="2894947"/>
              <a:ext cx="36000" cy="108000"/>
            </a:xfrm>
            <a:prstGeom prst="rect">
              <a:avLst/>
            </a:prstGeom>
            <a:solidFill>
              <a:srgbClr val="1950FF"/>
            </a:solidFill>
            <a:ln>
              <a:noFill/>
            </a:ln>
          </p:spPr>
          <p:style>
            <a:lnRef idx="2">
              <a:schemeClr val="accent1">
                <a:shade val="50000"/>
              </a:schemeClr>
            </a:lnRef>
            <a:fillRef idx="1">
              <a:schemeClr val="accent1"/>
            </a:fillRef>
            <a:effectRef idx="0">
              <a:schemeClr val="accent1"/>
            </a:effectRef>
            <a:fontRef idx="minor">
              <a:schemeClr val="lt1"/>
            </a:fontRef>
          </p:style>
          <p:txBody>
            <a:bodyPr lIns="95783" tIns="47891" rIns="95783" bIns="47891" spcCol="0" rtlCol="0" anchor="ctr"/>
            <a:lstStyle/>
            <a:p>
              <a:pPr algn="ctr"/>
              <a:endParaRPr lang="ru-RU"/>
            </a:p>
          </p:txBody>
        </p:sp>
        <p:sp>
          <p:nvSpPr>
            <p:cNvPr id="8" name="Прямоугольник 7"/>
            <p:cNvSpPr/>
            <p:nvPr/>
          </p:nvSpPr>
          <p:spPr>
            <a:xfrm>
              <a:off x="2216211" y="3002947"/>
              <a:ext cx="36000" cy="10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lIns="95783" tIns="47891" rIns="95783" bIns="47891" spcCol="0" rtlCol="0" anchor="ctr"/>
            <a:lstStyle/>
            <a:p>
              <a:pPr algn="ctr"/>
              <a:endParaRPr lang="ru-RU"/>
            </a:p>
          </p:txBody>
        </p:sp>
        <p:sp>
          <p:nvSpPr>
            <p:cNvPr id="11" name="Прямоугольник 10"/>
            <p:cNvSpPr/>
            <p:nvPr/>
          </p:nvSpPr>
          <p:spPr>
            <a:xfrm>
              <a:off x="2216211" y="3110947"/>
              <a:ext cx="36000" cy="108000"/>
            </a:xfrm>
            <a:prstGeom prst="rect">
              <a:avLst/>
            </a:prstGeom>
            <a:solidFill>
              <a:srgbClr val="CC3399"/>
            </a:solidFill>
            <a:ln>
              <a:noFill/>
            </a:ln>
          </p:spPr>
          <p:style>
            <a:lnRef idx="2">
              <a:schemeClr val="accent1">
                <a:shade val="50000"/>
              </a:schemeClr>
            </a:lnRef>
            <a:fillRef idx="1">
              <a:schemeClr val="accent1"/>
            </a:fillRef>
            <a:effectRef idx="0">
              <a:schemeClr val="accent1"/>
            </a:effectRef>
            <a:fontRef idx="minor">
              <a:schemeClr val="lt1"/>
            </a:fontRef>
          </p:style>
          <p:txBody>
            <a:bodyPr lIns="95783" tIns="47891" rIns="95783" bIns="47891" spcCol="0" rtlCol="0" anchor="ctr"/>
            <a:lstStyle/>
            <a:p>
              <a:pPr algn="ctr"/>
              <a:endParaRPr lang="ru-RU"/>
            </a:p>
          </p:txBody>
        </p:sp>
        <p:sp>
          <p:nvSpPr>
            <p:cNvPr id="12" name="Прямоугольник 11"/>
            <p:cNvSpPr/>
            <p:nvPr/>
          </p:nvSpPr>
          <p:spPr>
            <a:xfrm>
              <a:off x="2216211" y="3218947"/>
              <a:ext cx="36000" cy="108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5783" tIns="47891" rIns="95783" bIns="47891" spcCol="0" rtlCol="0" anchor="ctr"/>
            <a:lstStyle/>
            <a:p>
              <a:pPr algn="ctr"/>
              <a:endParaRPr lang="ru-RU"/>
            </a:p>
          </p:txBody>
        </p:sp>
      </p:grpSp>
      <p:pic>
        <p:nvPicPr>
          <p:cNvPr id="14"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1243264" y="90087"/>
            <a:ext cx="2318728"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Объект 3"/>
          <p:cNvSpPr>
            <a:spLocks noGrp="1"/>
          </p:cNvSpPr>
          <p:nvPr>
            <p:ph sz="quarter" idx="14"/>
          </p:nvPr>
        </p:nvSpPr>
        <p:spPr>
          <a:xfrm>
            <a:off x="222229" y="1563638"/>
            <a:ext cx="9483745"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Tree>
    <p:extLst>
      <p:ext uri="{BB962C8B-B14F-4D97-AF65-F5344CB8AC3E}">
        <p14:creationId xmlns:p14="http://schemas.microsoft.com/office/powerpoint/2010/main" val="159120771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общее 2">
    <p:spTree>
      <p:nvGrpSpPr>
        <p:cNvPr id="1" name=""/>
        <p:cNvGrpSpPr/>
        <p:nvPr/>
      </p:nvGrpSpPr>
      <p:grpSpPr>
        <a:xfrm>
          <a:off x="0" y="0"/>
          <a:ext cx="0" cy="0"/>
          <a:chOff x="0" y="0"/>
          <a:chExt cx="0" cy="0"/>
        </a:xfrm>
      </p:grpSpPr>
      <p:sp>
        <p:nvSpPr>
          <p:cNvPr id="13" name="Прямоугольник 12"/>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pic>
        <p:nvPicPr>
          <p:cNvPr id="16"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p:cNvSpPr/>
          <p:nvPr userDrawn="1"/>
        </p:nvSpPr>
        <p:spPr>
          <a:xfrm>
            <a:off x="1059289" y="249130"/>
            <a:ext cx="45719" cy="582836"/>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7"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8"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9"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1" name="Объект 3"/>
          <p:cNvSpPr>
            <a:spLocks noGrp="1"/>
          </p:cNvSpPr>
          <p:nvPr>
            <p:ph sz="quarter" idx="14"/>
          </p:nvPr>
        </p:nvSpPr>
        <p:spPr>
          <a:xfrm>
            <a:off x="200472" y="2060005"/>
            <a:ext cx="9506190"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3"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chemeClr val="tx1">
                    <a:lumMod val="50000"/>
                    <a:lumOff val="50000"/>
                  </a:schemeClr>
                </a:solidFill>
              </a:defRPr>
            </a:lvl1pPr>
          </a:lstStyle>
          <a:p>
            <a:pPr lvl="0"/>
            <a:r>
              <a:rPr lang="ru-RU" dirty="0" smtClean="0"/>
              <a:t>Образец текста</a:t>
            </a:r>
          </a:p>
          <a:p>
            <a:pPr lvl="0"/>
            <a:r>
              <a:rPr lang="ru-RU" dirty="0" smtClean="0"/>
              <a:t>Образец текста</a:t>
            </a:r>
          </a:p>
        </p:txBody>
      </p:sp>
    </p:spTree>
    <p:extLst>
      <p:ext uri="{BB962C8B-B14F-4D97-AF65-F5344CB8AC3E}">
        <p14:creationId xmlns:p14="http://schemas.microsoft.com/office/powerpoint/2010/main" val="67550659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общее 2">
    <p:spTree>
      <p:nvGrpSpPr>
        <p:cNvPr id="1" name=""/>
        <p:cNvGrpSpPr/>
        <p:nvPr/>
      </p:nvGrpSpPr>
      <p:grpSpPr>
        <a:xfrm>
          <a:off x="0" y="0"/>
          <a:ext cx="0" cy="0"/>
          <a:chOff x="0" y="0"/>
          <a:chExt cx="0" cy="0"/>
        </a:xfrm>
      </p:grpSpPr>
      <p:pic>
        <p:nvPicPr>
          <p:cNvPr id="16"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p:cNvSpPr/>
          <p:nvPr userDrawn="1"/>
        </p:nvSpPr>
        <p:spPr>
          <a:xfrm>
            <a:off x="1059289" y="249130"/>
            <a:ext cx="45719" cy="582836"/>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7"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8"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9"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1" name="Объект 3"/>
          <p:cNvSpPr>
            <a:spLocks noGrp="1"/>
          </p:cNvSpPr>
          <p:nvPr>
            <p:ph sz="quarter" idx="14"/>
          </p:nvPr>
        </p:nvSpPr>
        <p:spPr>
          <a:xfrm>
            <a:off x="200472" y="2060005"/>
            <a:ext cx="4608066"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3"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2" name="Объект 2"/>
          <p:cNvSpPr>
            <a:spLocks noGrp="1"/>
          </p:cNvSpPr>
          <p:nvPr>
            <p:ph sz="quarter" idx="16"/>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3" name="Объект 3"/>
          <p:cNvSpPr>
            <a:spLocks noGrp="1"/>
          </p:cNvSpPr>
          <p:nvPr>
            <p:ph sz="quarter" idx="17"/>
          </p:nvPr>
        </p:nvSpPr>
        <p:spPr>
          <a:xfrm>
            <a:off x="5067251" y="2060848"/>
            <a:ext cx="4608066"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Объект 3"/>
          <p:cNvSpPr>
            <a:spLocks noGrp="1"/>
          </p:cNvSpPr>
          <p:nvPr>
            <p:ph sz="quarter" idx="18"/>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chemeClr val="tx1">
                    <a:lumMod val="50000"/>
                    <a:lumOff val="50000"/>
                  </a:schemeClr>
                </a:solidFill>
              </a:defRPr>
            </a:lvl1pPr>
          </a:lstStyle>
          <a:p>
            <a:pPr lvl="0"/>
            <a:r>
              <a:rPr lang="ru-RU" dirty="0" smtClean="0"/>
              <a:t>Образец текста</a:t>
            </a:r>
          </a:p>
          <a:p>
            <a:pPr lvl="0"/>
            <a:r>
              <a:rPr lang="ru-RU" dirty="0" smtClean="0"/>
              <a:t>Образец текста</a:t>
            </a:r>
          </a:p>
        </p:txBody>
      </p:sp>
      <p:sp>
        <p:nvSpPr>
          <p:cNvPr id="14" name="Прямоугольник 13"/>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8"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1026136501"/>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общее 2">
    <p:spTree>
      <p:nvGrpSpPr>
        <p:cNvPr id="1" name=""/>
        <p:cNvGrpSpPr/>
        <p:nvPr/>
      </p:nvGrpSpPr>
      <p:grpSpPr>
        <a:xfrm>
          <a:off x="0" y="0"/>
          <a:ext cx="0" cy="0"/>
          <a:chOff x="0" y="0"/>
          <a:chExt cx="0" cy="0"/>
        </a:xfrm>
      </p:grpSpPr>
      <p:pic>
        <p:nvPicPr>
          <p:cNvPr id="16"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p:cNvSpPr/>
          <p:nvPr userDrawn="1"/>
        </p:nvSpPr>
        <p:spPr>
          <a:xfrm>
            <a:off x="1059289" y="249130"/>
            <a:ext cx="45719" cy="582836"/>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7"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9"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1" name="Объект 3"/>
          <p:cNvSpPr>
            <a:spLocks noGrp="1"/>
          </p:cNvSpPr>
          <p:nvPr>
            <p:ph sz="quarter" idx="14"/>
          </p:nvPr>
        </p:nvSpPr>
        <p:spPr>
          <a:xfrm>
            <a:off x="200471" y="2060005"/>
            <a:ext cx="9505503"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3" name="Объект 2"/>
          <p:cNvSpPr>
            <a:spLocks noGrp="1"/>
          </p:cNvSpPr>
          <p:nvPr>
            <p:ph sz="quarter" idx="15"/>
          </p:nvPr>
        </p:nvSpPr>
        <p:spPr>
          <a:xfrm>
            <a:off x="200471" y="1196752"/>
            <a:ext cx="9505503"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
        <p:nvSpPr>
          <p:cNvPr id="14"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chemeClr val="tx1">
                    <a:lumMod val="50000"/>
                    <a:lumOff val="50000"/>
                  </a:schemeClr>
                </a:solidFill>
              </a:defRPr>
            </a:lvl1pPr>
          </a:lstStyle>
          <a:p>
            <a:pPr lvl="0"/>
            <a:r>
              <a:rPr lang="ru-RU" dirty="0" smtClean="0"/>
              <a:t>Образец текста</a:t>
            </a:r>
          </a:p>
          <a:p>
            <a:pPr lvl="0"/>
            <a:r>
              <a:rPr lang="ru-RU" dirty="0" smtClean="0"/>
              <a:t>Образец текста</a:t>
            </a:r>
          </a:p>
        </p:txBody>
      </p:sp>
      <p:sp>
        <p:nvSpPr>
          <p:cNvPr id="12" name="Прямоугольник 11"/>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3"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346374321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связь">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1950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1950FF"/>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1950FF"/>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6" name="Прямоугольник 15"/>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7"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83801278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связь">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1950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1950FF"/>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1950FF"/>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6"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1950FF"/>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8"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9"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20"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21"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5" name="Прямоугольник 14"/>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7"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67371650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связь">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1950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1950FF"/>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1950FF"/>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
        <p:nvSpPr>
          <p:cNvPr id="13" name="Прямоугольник 12"/>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6"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139969905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почта">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66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7030A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6600CC"/>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6" name="Прямоугольник 15"/>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7"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29183874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почта">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66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6600CC"/>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6600CC"/>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6600CC"/>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6"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7"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9" name="Прямоугольник 18"/>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20"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61604345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почта">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66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7030A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6600CC"/>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
        <p:nvSpPr>
          <p:cNvPr id="13" name="Прямоугольник 12"/>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6"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387496191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медиа">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CC33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CC3399"/>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CC3399"/>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6" name="Прямоугольник 15"/>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7"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9127611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общее 2">
    <p:spTree>
      <p:nvGrpSpPr>
        <p:cNvPr id="1" name=""/>
        <p:cNvGrpSpPr/>
        <p:nvPr/>
      </p:nvGrpSpPr>
      <p:grpSpPr>
        <a:xfrm>
          <a:off x="0" y="0"/>
          <a:ext cx="0" cy="0"/>
          <a:chOff x="0" y="0"/>
          <a:chExt cx="0" cy="0"/>
        </a:xfrm>
      </p:grpSpPr>
      <p:pic>
        <p:nvPicPr>
          <p:cNvPr id="10"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p:cNvSpPr/>
          <p:nvPr userDrawn="1"/>
        </p:nvSpPr>
        <p:spPr>
          <a:xfrm>
            <a:off x="1059289" y="249130"/>
            <a:ext cx="45719" cy="582836"/>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7"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8"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9"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1" name="Объект 3"/>
          <p:cNvSpPr>
            <a:spLocks noGrp="1"/>
          </p:cNvSpPr>
          <p:nvPr>
            <p:ph sz="quarter" idx="14"/>
          </p:nvPr>
        </p:nvSpPr>
        <p:spPr>
          <a:xfrm>
            <a:off x="200472" y="2060005"/>
            <a:ext cx="9506190"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3"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chemeClr val="tx1">
                    <a:lumMod val="50000"/>
                    <a:lumOff val="50000"/>
                  </a:schemeClr>
                </a:solidFill>
              </a:defRPr>
            </a:lvl1pPr>
          </a:lstStyle>
          <a:p>
            <a:pPr lvl="0"/>
            <a:r>
              <a:rPr lang="ru-RU" dirty="0" smtClean="0"/>
              <a:t>Образец текста</a:t>
            </a:r>
          </a:p>
          <a:p>
            <a:pPr lvl="0"/>
            <a:r>
              <a:rPr lang="ru-RU" dirty="0" smtClean="0"/>
              <a:t>Образец текста</a:t>
            </a:r>
          </a:p>
        </p:txBody>
      </p:sp>
    </p:spTree>
    <p:extLst>
      <p:ext uri="{BB962C8B-B14F-4D97-AF65-F5344CB8AC3E}">
        <p14:creationId xmlns:p14="http://schemas.microsoft.com/office/powerpoint/2010/main" val="37934082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медиа">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CC33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CC3399"/>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CC3399"/>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CC3399"/>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6"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7"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9" name="Прямоугольник 18"/>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20"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176861316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медиа">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CC33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CC3399"/>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CC3399"/>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
        <p:nvSpPr>
          <p:cNvPr id="13" name="Прямоугольник 12"/>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6"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3788795510"/>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ИТ">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FF0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0000"/>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6" name="Прямоугольник 15"/>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7"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395035523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ИТ">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FF0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0000"/>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FF0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6"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7"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9" name="Прямоугольник 18"/>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20"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135917985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ИТ">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FF0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0000"/>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
        <p:nvSpPr>
          <p:cNvPr id="13" name="Прямоугольник 12"/>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6"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3522186249"/>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эл. правительство">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FFC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C000"/>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6" name="Прямоугольник 15"/>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7"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255414956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эл. правительство">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FFC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C000"/>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FFC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6"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7"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9" name="Прямоугольник 18"/>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20"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3808624183"/>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эл. правительство">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FFC00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2"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FFC000"/>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
        <p:nvSpPr>
          <p:cNvPr id="13" name="Прямоугольник 12"/>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6"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2282867251"/>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информатиз.госорганов">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7" name="Объект 3"/>
          <p:cNvSpPr>
            <a:spLocks noGrp="1"/>
          </p:cNvSpPr>
          <p:nvPr>
            <p:ph sz="quarter" idx="14"/>
          </p:nvPr>
        </p:nvSpPr>
        <p:spPr>
          <a:xfrm>
            <a:off x="200472" y="2060005"/>
            <a:ext cx="9506190" cy="1296987"/>
          </a:xfrm>
          <a:prstGeom prst="rect">
            <a:avLst/>
          </a:prstGeom>
        </p:spPr>
        <p:txBody>
          <a:bodyPr/>
          <a:lstStyle>
            <a:lvl1pPr marL="304800" indent="-304800">
              <a:buClr>
                <a:srgbClr val="92D05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92D050"/>
                </a:solidFill>
              </a:defRPr>
            </a:lvl1pPr>
          </a:lstStyle>
          <a:p>
            <a:pPr lvl="0"/>
            <a:r>
              <a:rPr lang="ru-RU" dirty="0" smtClean="0"/>
              <a:t>Образец текста</a:t>
            </a:r>
          </a:p>
          <a:p>
            <a:pPr lvl="0"/>
            <a:r>
              <a:rPr lang="ru-RU" dirty="0" smtClean="0"/>
              <a:t>Образец текста</a:t>
            </a:r>
          </a:p>
        </p:txBody>
      </p:sp>
      <p:sp>
        <p:nvSpPr>
          <p:cNvPr id="12"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4"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5" name="Прямоугольник 14"/>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6"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183144435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информатиз.госорганов">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7" name="Объект 3"/>
          <p:cNvSpPr>
            <a:spLocks noGrp="1"/>
          </p:cNvSpPr>
          <p:nvPr>
            <p:ph sz="quarter" idx="14"/>
          </p:nvPr>
        </p:nvSpPr>
        <p:spPr>
          <a:xfrm>
            <a:off x="200472" y="2060005"/>
            <a:ext cx="4608066" cy="1296987"/>
          </a:xfrm>
          <a:prstGeom prst="rect">
            <a:avLst/>
          </a:prstGeom>
        </p:spPr>
        <p:txBody>
          <a:bodyPr/>
          <a:lstStyle>
            <a:lvl1pPr marL="304800" indent="-304800">
              <a:buClr>
                <a:srgbClr val="92D05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92D050"/>
                </a:solidFill>
              </a:defRPr>
            </a:lvl1pPr>
          </a:lstStyle>
          <a:p>
            <a:pPr lvl="0"/>
            <a:r>
              <a:rPr lang="ru-RU" dirty="0" smtClean="0"/>
              <a:t>Образец текста</a:t>
            </a:r>
          </a:p>
          <a:p>
            <a:pPr lvl="0"/>
            <a:r>
              <a:rPr lang="ru-RU" dirty="0" smtClean="0"/>
              <a:t>Образец текста</a:t>
            </a:r>
          </a:p>
        </p:txBody>
      </p:sp>
      <p:sp>
        <p:nvSpPr>
          <p:cNvPr id="12"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3"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92D05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4"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5"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6"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8"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9" name="Прямоугольник 18"/>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20"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42236337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общее 2">
    <p:spTree>
      <p:nvGrpSpPr>
        <p:cNvPr id="1" name=""/>
        <p:cNvGrpSpPr/>
        <p:nvPr/>
      </p:nvGrpSpPr>
      <p:grpSpPr>
        <a:xfrm>
          <a:off x="0" y="0"/>
          <a:ext cx="0" cy="0"/>
          <a:chOff x="0" y="0"/>
          <a:chExt cx="0" cy="0"/>
        </a:xfrm>
      </p:grpSpPr>
      <p:pic>
        <p:nvPicPr>
          <p:cNvPr id="10"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p:cNvSpPr/>
          <p:nvPr userDrawn="1"/>
        </p:nvSpPr>
        <p:spPr>
          <a:xfrm>
            <a:off x="1059289" y="249130"/>
            <a:ext cx="45719" cy="582836"/>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7"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8"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9"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1" name="Объект 3"/>
          <p:cNvSpPr>
            <a:spLocks noGrp="1"/>
          </p:cNvSpPr>
          <p:nvPr>
            <p:ph sz="quarter" idx="14"/>
          </p:nvPr>
        </p:nvSpPr>
        <p:spPr>
          <a:xfrm>
            <a:off x="200472" y="2060005"/>
            <a:ext cx="4608066"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3"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2" name="Объект 2"/>
          <p:cNvSpPr>
            <a:spLocks noGrp="1"/>
          </p:cNvSpPr>
          <p:nvPr>
            <p:ph sz="quarter" idx="16"/>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13" name="Объект 3"/>
          <p:cNvSpPr>
            <a:spLocks noGrp="1"/>
          </p:cNvSpPr>
          <p:nvPr>
            <p:ph sz="quarter" idx="17"/>
          </p:nvPr>
        </p:nvSpPr>
        <p:spPr>
          <a:xfrm>
            <a:off x="5067251" y="2060848"/>
            <a:ext cx="4608066"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5" name="Объект 3"/>
          <p:cNvSpPr>
            <a:spLocks noGrp="1"/>
          </p:cNvSpPr>
          <p:nvPr>
            <p:ph sz="quarter" idx="18"/>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chemeClr val="tx1">
                    <a:lumMod val="50000"/>
                    <a:lumOff val="50000"/>
                  </a:schemeClr>
                </a:solidFill>
              </a:defRPr>
            </a:lvl1pPr>
          </a:lstStyle>
          <a:p>
            <a:pPr lvl="0"/>
            <a:r>
              <a:rPr lang="ru-RU" dirty="0" smtClean="0"/>
              <a:t>Образец текста</a:t>
            </a:r>
          </a:p>
          <a:p>
            <a:pPr lvl="0"/>
            <a:r>
              <a:rPr lang="ru-RU" dirty="0" smtClean="0"/>
              <a:t>Образец текста</a:t>
            </a:r>
          </a:p>
        </p:txBody>
      </p:sp>
    </p:spTree>
    <p:extLst>
      <p:ext uri="{BB962C8B-B14F-4D97-AF65-F5344CB8AC3E}">
        <p14:creationId xmlns:p14="http://schemas.microsoft.com/office/powerpoint/2010/main" val="205053425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информатиз.госорганов">
    <p:spTree>
      <p:nvGrpSpPr>
        <p:cNvPr id="1" name=""/>
        <p:cNvGrpSpPr/>
        <p:nvPr/>
      </p:nvGrpSpPr>
      <p:grpSpPr>
        <a:xfrm>
          <a:off x="0" y="0"/>
          <a:ext cx="0" cy="0"/>
          <a:chOff x="0" y="0"/>
          <a:chExt cx="0" cy="0"/>
        </a:xfrm>
      </p:grpSpPr>
      <p:pic>
        <p:nvPicPr>
          <p:cNvPr id="8"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7" name="Объект 3"/>
          <p:cNvSpPr>
            <a:spLocks noGrp="1"/>
          </p:cNvSpPr>
          <p:nvPr>
            <p:ph sz="quarter" idx="14"/>
          </p:nvPr>
        </p:nvSpPr>
        <p:spPr>
          <a:xfrm>
            <a:off x="200472" y="2060005"/>
            <a:ext cx="9506190" cy="1296987"/>
          </a:xfrm>
          <a:prstGeom prst="rect">
            <a:avLst/>
          </a:prstGeom>
        </p:spPr>
        <p:txBody>
          <a:bodyPr/>
          <a:lstStyle>
            <a:lvl1pPr marL="304800" indent="-304800">
              <a:buClr>
                <a:srgbClr val="92D050"/>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92D050"/>
                </a:solidFill>
              </a:defRPr>
            </a:lvl1pPr>
          </a:lstStyle>
          <a:p>
            <a:pPr lvl="0"/>
            <a:r>
              <a:rPr lang="ru-RU" dirty="0" smtClean="0"/>
              <a:t>Образец текста</a:t>
            </a:r>
          </a:p>
          <a:p>
            <a:pPr lvl="0"/>
            <a:r>
              <a:rPr lang="ru-RU" dirty="0" smtClean="0"/>
              <a:t>Образец текста</a:t>
            </a:r>
          </a:p>
        </p:txBody>
      </p:sp>
      <p:sp>
        <p:nvSpPr>
          <p:cNvPr id="13"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solidFill>
                <a:schemeClr val="bg1">
                  <a:lumMod val="50000"/>
                </a:schemeClr>
              </a:solidFill>
            </a:endParaRPr>
          </a:p>
        </p:txBody>
      </p:sp>
      <p:sp>
        <p:nvSpPr>
          <p:cNvPr id="14"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
        <p:nvSpPr>
          <p:cNvPr id="12" name="Прямоугольник 11"/>
          <p:cNvSpPr/>
          <p:nvPr userDrawn="1"/>
        </p:nvSpPr>
        <p:spPr>
          <a:xfrm>
            <a:off x="8265368" y="282714"/>
            <a:ext cx="1595549" cy="553998"/>
          </a:xfrm>
          <a:prstGeom prst="rect">
            <a:avLst/>
          </a:prstGeom>
        </p:spPr>
        <p:txBody>
          <a:bodyPr wrap="square">
            <a:spAutoFit/>
          </a:bodyPr>
          <a:lstStyle/>
          <a:p>
            <a:pPr>
              <a:lnSpc>
                <a:spcPct val="75000"/>
              </a:lnSpc>
            </a:pPr>
            <a:r>
              <a:rPr lang="en-US" sz="1000" b="1" dirty="0">
                <a:solidFill>
                  <a:schemeClr val="tx1">
                    <a:lumMod val="50000"/>
                    <a:lumOff val="50000"/>
                  </a:schemeClr>
                </a:solidFill>
              </a:rPr>
              <a:t>Ministry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Communications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and </a:t>
            </a:r>
            <a:r>
              <a:rPr lang="en-US" sz="1000" b="1" dirty="0">
                <a:solidFill>
                  <a:schemeClr val="tx1">
                    <a:lumMod val="50000"/>
                    <a:lumOff val="50000"/>
                  </a:schemeClr>
                </a:solidFill>
              </a:rPr>
              <a:t>Mass Media </a:t>
            </a:r>
            <a:endParaRPr lang="ru-RU" sz="1000" b="1" dirty="0" smtClean="0">
              <a:solidFill>
                <a:schemeClr val="tx1">
                  <a:lumMod val="50000"/>
                  <a:lumOff val="50000"/>
                </a:schemeClr>
              </a:solidFill>
            </a:endParaRPr>
          </a:p>
          <a:p>
            <a:pPr>
              <a:lnSpc>
                <a:spcPct val="75000"/>
              </a:lnSpc>
            </a:pPr>
            <a:r>
              <a:rPr lang="en-US" sz="1000" b="1" dirty="0" smtClean="0">
                <a:solidFill>
                  <a:schemeClr val="tx1">
                    <a:lumMod val="50000"/>
                    <a:lumOff val="50000"/>
                  </a:schemeClr>
                </a:solidFill>
              </a:rPr>
              <a:t>of </a:t>
            </a:r>
            <a:r>
              <a:rPr lang="en-US" sz="1000" b="1" dirty="0">
                <a:solidFill>
                  <a:schemeClr val="tx1">
                    <a:lumMod val="50000"/>
                    <a:lumOff val="50000"/>
                  </a:schemeClr>
                </a:solidFill>
              </a:rPr>
              <a:t>the </a:t>
            </a:r>
            <a:r>
              <a:rPr lang="en-US" sz="1000" b="1" dirty="0" smtClean="0">
                <a:solidFill>
                  <a:schemeClr val="tx1">
                    <a:lumMod val="50000"/>
                    <a:lumOff val="50000"/>
                  </a:schemeClr>
                </a:solidFill>
              </a:rPr>
              <a:t>Russian Federation</a:t>
            </a:r>
            <a:endParaRPr lang="ru-RU" sz="1000" b="1" dirty="0">
              <a:solidFill>
                <a:schemeClr val="tx1">
                  <a:lumMod val="50000"/>
                  <a:lumOff val="50000"/>
                </a:schemeClr>
              </a:solidFill>
            </a:endParaRPr>
          </a:p>
        </p:txBody>
      </p:sp>
      <p:sp>
        <p:nvSpPr>
          <p:cNvPr id="15" name="Номер слайда 5"/>
          <p:cNvSpPr>
            <a:spLocks noGrp="1"/>
          </p:cNvSpPr>
          <p:nvPr>
            <p:ph type="sldNum" sz="quarter" idx="12"/>
          </p:nvPr>
        </p:nvSpPr>
        <p:spPr>
          <a:xfrm>
            <a:off x="6105129" y="260350"/>
            <a:ext cx="2133600" cy="576362"/>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Tree>
    <p:extLst>
      <p:ext uri="{BB962C8B-B14F-4D97-AF65-F5344CB8AC3E}">
        <p14:creationId xmlns:p14="http://schemas.microsoft.com/office/powerpoint/2010/main" val="625034419"/>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информатиз.госорганов">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6627274"/>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спасибо">
    <p:spTree>
      <p:nvGrpSpPr>
        <p:cNvPr id="1" name=""/>
        <p:cNvGrpSpPr/>
        <p:nvPr/>
      </p:nvGrpSpPr>
      <p:grpSpPr>
        <a:xfrm>
          <a:off x="0" y="0"/>
          <a:ext cx="0" cy="0"/>
          <a:chOff x="0" y="0"/>
          <a:chExt cx="0" cy="0"/>
        </a:xfrm>
      </p:grpSpPr>
      <p:sp>
        <p:nvSpPr>
          <p:cNvPr id="2" name="Прямоугольник 1"/>
          <p:cNvSpPr/>
          <p:nvPr userDrawn="1"/>
        </p:nvSpPr>
        <p:spPr>
          <a:xfrm>
            <a:off x="3440115" y="0"/>
            <a:ext cx="6465887" cy="6858000"/>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marL="536514"/>
            <a:endParaRPr lang="ru-RU" dirty="0">
              <a:solidFill>
                <a:schemeClr val="bg1"/>
              </a:solidFill>
            </a:endParaRPr>
          </a:p>
        </p:txBody>
      </p:sp>
      <p:pic>
        <p:nvPicPr>
          <p:cNvPr id="9" name="Picture 2" descr="C:\Users\eletkina\Documents\orel_Minsvyaz_outlines_grey.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3725" b="13253"/>
          <a:stretch/>
        </p:blipFill>
        <p:spPr bwMode="auto">
          <a:xfrm>
            <a:off x="488504" y="2736419"/>
            <a:ext cx="2367720" cy="2445596"/>
          </a:xfrm>
          <a:prstGeom prst="rect">
            <a:avLst/>
          </a:prstGeom>
          <a:noFill/>
          <a:extLst>
            <a:ext uri="{909E8E84-426E-40DD-AFC4-6F175D3DCCD1}">
              <a14:hiddenFill xmlns:a14="http://schemas.microsoft.com/office/drawing/2010/main">
                <a:solidFill>
                  <a:srgbClr val="FFFFFF"/>
                </a:solidFill>
              </a14:hiddenFill>
            </a:ext>
          </a:extLst>
        </p:spPr>
      </p:pic>
      <p:sp>
        <p:nvSpPr>
          <p:cNvPr id="10" name="Прямоугольник 9"/>
          <p:cNvSpPr/>
          <p:nvPr userDrawn="1"/>
        </p:nvSpPr>
        <p:spPr>
          <a:xfrm>
            <a:off x="56456" y="893736"/>
            <a:ext cx="3240359" cy="1311128"/>
          </a:xfrm>
          <a:prstGeom prst="rect">
            <a:avLst/>
          </a:prstGeom>
        </p:spPr>
        <p:txBody>
          <a:bodyPr wrap="square">
            <a:spAutoFit/>
          </a:bodyPr>
          <a:lstStyle/>
          <a:p>
            <a:pPr algn="ctr">
              <a:lnSpc>
                <a:spcPct val="90000"/>
              </a:lnSpc>
            </a:pPr>
            <a:r>
              <a:rPr lang="en-US" sz="2200" b="1" dirty="0">
                <a:solidFill>
                  <a:schemeClr val="tx1">
                    <a:lumMod val="50000"/>
                    <a:lumOff val="50000"/>
                  </a:schemeClr>
                </a:solidFill>
              </a:rPr>
              <a:t>Ministry </a:t>
            </a:r>
            <a:endParaRPr lang="ru-RU" sz="2200" b="1" dirty="0" smtClean="0">
              <a:solidFill>
                <a:schemeClr val="tx1">
                  <a:lumMod val="50000"/>
                  <a:lumOff val="50000"/>
                </a:schemeClr>
              </a:solidFill>
            </a:endParaRPr>
          </a:p>
          <a:p>
            <a:pPr algn="ctr">
              <a:lnSpc>
                <a:spcPct val="90000"/>
              </a:lnSpc>
            </a:pPr>
            <a:r>
              <a:rPr lang="en-US" sz="2200" b="1" dirty="0" smtClean="0">
                <a:solidFill>
                  <a:schemeClr val="tx1">
                    <a:lumMod val="50000"/>
                    <a:lumOff val="50000"/>
                  </a:schemeClr>
                </a:solidFill>
              </a:rPr>
              <a:t>of </a:t>
            </a:r>
            <a:r>
              <a:rPr lang="en-US" sz="2200" b="1" dirty="0">
                <a:solidFill>
                  <a:schemeClr val="tx1">
                    <a:lumMod val="50000"/>
                    <a:lumOff val="50000"/>
                  </a:schemeClr>
                </a:solidFill>
              </a:rPr>
              <a:t>Communications </a:t>
            </a:r>
            <a:endParaRPr lang="ru-RU" sz="2200" b="1" dirty="0" smtClean="0">
              <a:solidFill>
                <a:schemeClr val="tx1">
                  <a:lumMod val="50000"/>
                  <a:lumOff val="50000"/>
                </a:schemeClr>
              </a:solidFill>
            </a:endParaRPr>
          </a:p>
          <a:p>
            <a:pPr algn="ctr">
              <a:lnSpc>
                <a:spcPct val="90000"/>
              </a:lnSpc>
            </a:pPr>
            <a:r>
              <a:rPr lang="en-US" sz="2200" b="1" dirty="0" smtClean="0">
                <a:solidFill>
                  <a:schemeClr val="tx1">
                    <a:lumMod val="50000"/>
                    <a:lumOff val="50000"/>
                  </a:schemeClr>
                </a:solidFill>
              </a:rPr>
              <a:t>and </a:t>
            </a:r>
            <a:r>
              <a:rPr lang="en-US" sz="2200" b="1" dirty="0">
                <a:solidFill>
                  <a:schemeClr val="tx1">
                    <a:lumMod val="50000"/>
                    <a:lumOff val="50000"/>
                  </a:schemeClr>
                </a:solidFill>
              </a:rPr>
              <a:t>Mass Media </a:t>
            </a:r>
            <a:endParaRPr lang="ru-RU" sz="2200" b="1" dirty="0" smtClean="0">
              <a:solidFill>
                <a:schemeClr val="tx1">
                  <a:lumMod val="50000"/>
                  <a:lumOff val="50000"/>
                </a:schemeClr>
              </a:solidFill>
            </a:endParaRPr>
          </a:p>
          <a:p>
            <a:pPr algn="ctr">
              <a:lnSpc>
                <a:spcPct val="90000"/>
              </a:lnSpc>
            </a:pPr>
            <a:r>
              <a:rPr lang="en-US" sz="2200" b="1" dirty="0" smtClean="0">
                <a:solidFill>
                  <a:schemeClr val="tx1">
                    <a:lumMod val="50000"/>
                    <a:lumOff val="50000"/>
                  </a:schemeClr>
                </a:solidFill>
              </a:rPr>
              <a:t>of</a:t>
            </a:r>
            <a:r>
              <a:rPr lang="ru-RU" sz="2200" b="1" dirty="0" smtClean="0">
                <a:solidFill>
                  <a:schemeClr val="tx1">
                    <a:lumMod val="50000"/>
                    <a:lumOff val="50000"/>
                  </a:schemeClr>
                </a:solidFill>
              </a:rPr>
              <a:t> </a:t>
            </a:r>
            <a:r>
              <a:rPr lang="en-US" sz="2200" b="1" dirty="0" smtClean="0">
                <a:solidFill>
                  <a:schemeClr val="tx1">
                    <a:lumMod val="50000"/>
                    <a:lumOff val="50000"/>
                  </a:schemeClr>
                </a:solidFill>
              </a:rPr>
              <a:t>the </a:t>
            </a:r>
            <a:r>
              <a:rPr lang="en-US" sz="2200" b="1" dirty="0">
                <a:solidFill>
                  <a:schemeClr val="tx1">
                    <a:lumMod val="50000"/>
                    <a:lumOff val="50000"/>
                  </a:schemeClr>
                </a:solidFill>
              </a:rPr>
              <a:t>Russian Federation</a:t>
            </a:r>
            <a:endParaRPr lang="ru-RU" sz="2200" b="1" dirty="0">
              <a:solidFill>
                <a:schemeClr val="tx1">
                  <a:lumMod val="50000"/>
                  <a:lumOff val="50000"/>
                </a:schemeClr>
              </a:solidFill>
            </a:endParaRPr>
          </a:p>
        </p:txBody>
      </p:sp>
      <p:sp>
        <p:nvSpPr>
          <p:cNvPr id="11" name="Заголовок 1"/>
          <p:cNvSpPr txBox="1">
            <a:spLocks/>
          </p:cNvSpPr>
          <p:nvPr userDrawn="1"/>
        </p:nvSpPr>
        <p:spPr>
          <a:xfrm>
            <a:off x="3440115" y="3073896"/>
            <a:ext cx="6465887" cy="1219200"/>
          </a:xfrm>
          <a:prstGeom prst="rect">
            <a:avLst/>
          </a:prstGeom>
        </p:spPr>
        <p:txBody>
          <a:bodyPr lIns="77916" tIns="38958" rIns="77916" bIns="38958"/>
          <a:lstStyle>
            <a:lvl1pPr algn="ctr" defTabSz="957829" rtl="0" eaLnBrk="1" latinLnBrk="0" hangingPunct="1">
              <a:spcBef>
                <a:spcPct val="0"/>
              </a:spcBef>
              <a:buNone/>
              <a:defRPr sz="4600" kern="1200">
                <a:solidFill>
                  <a:schemeClr val="tx1"/>
                </a:solidFill>
                <a:latin typeface="+mj-lt"/>
                <a:ea typeface="+mj-ea"/>
                <a:cs typeface="+mj-cs"/>
              </a:defRPr>
            </a:lvl1pPr>
          </a:lstStyle>
          <a:p>
            <a:r>
              <a:rPr lang="en-US" dirty="0" smtClean="0">
                <a:solidFill>
                  <a:schemeClr val="bg1"/>
                </a:solidFill>
              </a:rPr>
              <a:t>Thank you!</a:t>
            </a:r>
          </a:p>
        </p:txBody>
      </p:sp>
    </p:spTree>
    <p:extLst>
      <p:ext uri="{BB962C8B-B14F-4D97-AF65-F5344CB8AC3E}">
        <p14:creationId xmlns:p14="http://schemas.microsoft.com/office/powerpoint/2010/main" val="377525836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общее 2">
    <p:spTree>
      <p:nvGrpSpPr>
        <p:cNvPr id="1" name=""/>
        <p:cNvGrpSpPr/>
        <p:nvPr/>
      </p:nvGrpSpPr>
      <p:grpSpPr>
        <a:xfrm>
          <a:off x="0" y="0"/>
          <a:ext cx="0" cy="0"/>
          <a:chOff x="0" y="0"/>
          <a:chExt cx="0" cy="0"/>
        </a:xfrm>
      </p:grpSpPr>
      <p:pic>
        <p:nvPicPr>
          <p:cNvPr id="10"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17" name="Прямоугольник 16"/>
          <p:cNvSpPr/>
          <p:nvPr userDrawn="1"/>
        </p:nvSpPr>
        <p:spPr>
          <a:xfrm>
            <a:off x="1059289" y="249130"/>
            <a:ext cx="45719" cy="582836"/>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6"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7"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9"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1" name="Объект 3"/>
          <p:cNvSpPr>
            <a:spLocks noGrp="1"/>
          </p:cNvSpPr>
          <p:nvPr>
            <p:ph sz="quarter" idx="14"/>
          </p:nvPr>
        </p:nvSpPr>
        <p:spPr>
          <a:xfrm>
            <a:off x="200471" y="2060005"/>
            <a:ext cx="9505503" cy="1296987"/>
          </a:xfrm>
          <a:prstGeom prst="rect">
            <a:avLst/>
          </a:prstGeom>
        </p:spPr>
        <p:txBody>
          <a:bodyPr/>
          <a:lstStyle>
            <a:lvl1pPr marL="304800" indent="-304800">
              <a:buClr>
                <a:schemeClr val="bg1">
                  <a:lumMod val="50000"/>
                </a:schemeClr>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3" name="Объект 2"/>
          <p:cNvSpPr>
            <a:spLocks noGrp="1"/>
          </p:cNvSpPr>
          <p:nvPr>
            <p:ph sz="quarter" idx="15"/>
          </p:nvPr>
        </p:nvSpPr>
        <p:spPr>
          <a:xfrm>
            <a:off x="200471" y="1196752"/>
            <a:ext cx="9505503"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
        <p:nvSpPr>
          <p:cNvPr id="14"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chemeClr val="tx1">
                    <a:lumMod val="50000"/>
                    <a:lumOff val="50000"/>
                  </a:schemeClr>
                </a:solidFill>
              </a:defRPr>
            </a:lvl1pPr>
          </a:lstStyle>
          <a:p>
            <a:pPr lvl="0"/>
            <a:r>
              <a:rPr lang="ru-RU" dirty="0" smtClean="0"/>
              <a:t>Образец текста</a:t>
            </a:r>
          </a:p>
          <a:p>
            <a:pPr lvl="0"/>
            <a:r>
              <a:rPr lang="ru-RU" dirty="0" smtClean="0"/>
              <a:t>Образец текста</a:t>
            </a:r>
          </a:p>
        </p:txBody>
      </p:sp>
    </p:spTree>
    <p:extLst>
      <p:ext uri="{BB962C8B-B14F-4D97-AF65-F5344CB8AC3E}">
        <p14:creationId xmlns:p14="http://schemas.microsoft.com/office/powerpoint/2010/main" val="22648160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связь">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1950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2"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1950FF"/>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1950FF"/>
                </a:solidFill>
              </a:defRPr>
            </a:lvl1pPr>
          </a:lstStyle>
          <a:p>
            <a:pPr lvl="0"/>
            <a:r>
              <a:rPr lang="ru-RU" dirty="0" smtClean="0"/>
              <a:t>Образец текста</a:t>
            </a:r>
          </a:p>
          <a:p>
            <a:pPr lvl="0"/>
            <a:r>
              <a:rPr lang="ru-RU" dirty="0" smtClean="0"/>
              <a:t>Образец текста</a:t>
            </a:r>
          </a:p>
        </p:txBody>
      </p:sp>
      <p:sp>
        <p:nvSpPr>
          <p:cNvPr id="13"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22105568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связь">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1950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2"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4608066" cy="1296987"/>
          </a:xfrm>
          <a:prstGeom prst="rect">
            <a:avLst/>
          </a:prstGeom>
        </p:spPr>
        <p:txBody>
          <a:bodyPr/>
          <a:lstStyle>
            <a:lvl1pPr marL="304800" indent="-304800">
              <a:buClr>
                <a:srgbClr val="1950FF"/>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1950FF"/>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6" name="Объект 3"/>
          <p:cNvSpPr>
            <a:spLocks noGrp="1"/>
          </p:cNvSpPr>
          <p:nvPr>
            <p:ph sz="quarter" idx="17"/>
          </p:nvPr>
        </p:nvSpPr>
        <p:spPr>
          <a:xfrm>
            <a:off x="5097463" y="2060005"/>
            <a:ext cx="4608066" cy="1296987"/>
          </a:xfrm>
          <a:prstGeom prst="rect">
            <a:avLst/>
          </a:prstGeom>
        </p:spPr>
        <p:txBody>
          <a:bodyPr/>
          <a:lstStyle>
            <a:lvl1pPr marL="304800" indent="-304800">
              <a:buClr>
                <a:srgbClr val="1950FF"/>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8" name="TextBox 33"/>
          <p:cNvSpPr txBox="1">
            <a:spLocks noChangeArrowheads="1"/>
          </p:cNvSpPr>
          <p:nvPr userDrawn="1"/>
        </p:nvSpPr>
        <p:spPr bwMode="auto">
          <a:xfrm>
            <a:off x="5355" y="1196975"/>
            <a:ext cx="9906000" cy="452732"/>
          </a:xfrm>
          <a:prstGeom prst="rect">
            <a:avLst/>
          </a:prstGeom>
          <a:solidFill>
            <a:schemeClr val="bg1">
              <a:lumMod val="50000"/>
            </a:schemeClr>
          </a:solidFill>
          <a:ln>
            <a:noFill/>
          </a:ln>
        </p:spPr>
        <p:txBody>
          <a:bodyPr wrap="square" lIns="67355" tIns="33677" rIns="67355" bIns="33677">
            <a:spAutoFit/>
          </a:bodyPr>
          <a:lstStyle>
            <a:lvl1pPr eaLnBrk="0" hangingPunct="0">
              <a:defRPr sz="4200">
                <a:solidFill>
                  <a:srgbClr val="000000"/>
                </a:solidFill>
                <a:latin typeface="Gill Sans" charset="0"/>
                <a:ea typeface="ヒラギノ角ゴ ProN W3" charset="0"/>
                <a:cs typeface="ヒラギノ角ゴ ProN W3" charset="0"/>
                <a:sym typeface="Gill Sans" charset="0"/>
              </a:defRPr>
            </a:lvl1pPr>
            <a:lvl2pPr marL="742950" indent="-285750" eaLnBrk="0" hangingPunct="0">
              <a:defRPr sz="4200">
                <a:solidFill>
                  <a:srgbClr val="000000"/>
                </a:solidFill>
                <a:latin typeface="Gill Sans" charset="0"/>
                <a:ea typeface="ヒラギノ角ゴ ProN W3" charset="0"/>
                <a:cs typeface="ヒラギノ角ゴ ProN W3" charset="0"/>
                <a:sym typeface="Gill Sans" charset="0"/>
              </a:defRPr>
            </a:lvl2pPr>
            <a:lvl3pPr marL="1143000" indent="-228600" eaLnBrk="0" hangingPunct="0">
              <a:defRPr sz="4200">
                <a:solidFill>
                  <a:srgbClr val="000000"/>
                </a:solidFill>
                <a:latin typeface="Gill Sans" charset="0"/>
                <a:ea typeface="ヒラギノ角ゴ ProN W3" charset="0"/>
                <a:cs typeface="ヒラギノ角ゴ ProN W3" charset="0"/>
                <a:sym typeface="Gill Sans" charset="0"/>
              </a:defRPr>
            </a:lvl3pPr>
            <a:lvl4pPr marL="1600200" indent="-228600" eaLnBrk="0" hangingPunct="0">
              <a:defRPr sz="4200">
                <a:solidFill>
                  <a:srgbClr val="000000"/>
                </a:solidFill>
                <a:latin typeface="Gill Sans" charset="0"/>
                <a:ea typeface="ヒラギノ角ゴ ProN W3" charset="0"/>
                <a:cs typeface="ヒラギノ角ゴ ProN W3" charset="0"/>
                <a:sym typeface="Gill Sans" charset="0"/>
              </a:defRPr>
            </a:lvl4pPr>
            <a:lvl5pPr marL="2057400" indent="-228600" eaLnBrk="0" hangingPunct="0">
              <a:defRPr sz="4200">
                <a:solidFill>
                  <a:srgbClr val="000000"/>
                </a:solidFill>
                <a:latin typeface="Gill Sans" charset="0"/>
                <a:ea typeface="ヒラギノ角ゴ ProN W3" charset="0"/>
                <a:cs typeface="ヒラギノ角ゴ ProN W3" charset="0"/>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marL="177800" eaLnBrk="1" hangingPunct="1"/>
            <a:endParaRPr lang="ru-RU" sz="2500" dirty="0">
              <a:solidFill>
                <a:schemeClr val="bg1"/>
              </a:solidFill>
              <a:latin typeface="+mj-lt"/>
            </a:endParaRPr>
          </a:p>
        </p:txBody>
      </p:sp>
      <p:sp>
        <p:nvSpPr>
          <p:cNvPr id="19"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20" name="Объект 2"/>
          <p:cNvSpPr>
            <a:spLocks noGrp="1"/>
          </p:cNvSpPr>
          <p:nvPr>
            <p:ph sz="quarter" idx="15"/>
          </p:nvPr>
        </p:nvSpPr>
        <p:spPr>
          <a:xfrm>
            <a:off x="200472"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
        <p:nvSpPr>
          <p:cNvPr id="21" name="Объект 2"/>
          <p:cNvSpPr>
            <a:spLocks noGrp="1"/>
          </p:cNvSpPr>
          <p:nvPr>
            <p:ph sz="quarter" idx="18"/>
          </p:nvPr>
        </p:nvSpPr>
        <p:spPr>
          <a:xfrm>
            <a:off x="5097463" y="1196752"/>
            <a:ext cx="4608066" cy="394575"/>
          </a:xfrm>
          <a:prstGeom prst="rect">
            <a:avLst/>
          </a:prstGeom>
        </p:spPr>
        <p:txBody>
          <a:bodyPr/>
          <a:lstStyle>
            <a:lvl1pPr marL="0" indent="0">
              <a:buNone/>
              <a:defRPr sz="2200">
                <a:solidFill>
                  <a:srgbClr val="FFFFFF"/>
                </a:solidFill>
              </a:defRPr>
            </a:lvl1pPr>
          </a:lstStyle>
          <a:p>
            <a:pPr lvl="0"/>
            <a:r>
              <a:rPr lang="ru-RU" dirty="0" smtClean="0"/>
              <a:t>Образец текста</a:t>
            </a:r>
          </a:p>
        </p:txBody>
      </p:sp>
    </p:spTree>
    <p:extLst>
      <p:ext uri="{BB962C8B-B14F-4D97-AF65-F5344CB8AC3E}">
        <p14:creationId xmlns:p14="http://schemas.microsoft.com/office/powerpoint/2010/main" val="31057643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связь">
    <p:spTree>
      <p:nvGrpSpPr>
        <p:cNvPr id="1" name=""/>
        <p:cNvGrpSpPr/>
        <p:nvPr/>
      </p:nvGrpSpPr>
      <p:grpSpPr>
        <a:xfrm>
          <a:off x="0" y="0"/>
          <a:ext cx="0" cy="0"/>
          <a:chOff x="0" y="0"/>
          <a:chExt cx="0" cy="0"/>
        </a:xfrm>
      </p:grpSpPr>
      <p:pic>
        <p:nvPicPr>
          <p:cNvPr id="7" name="Picture 2" descr="C:\Users\eletkina\Documents\templ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7490"/>
          <a:stretch/>
        </p:blipFill>
        <p:spPr bwMode="auto">
          <a:xfrm>
            <a:off x="8320384" y="278158"/>
            <a:ext cx="1386278" cy="5592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eletkina\Documents\templ2.jpg"/>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76995"/>
          <a:stretch/>
        </p:blipFill>
        <p:spPr bwMode="auto">
          <a:xfrm>
            <a:off x="200472" y="90087"/>
            <a:ext cx="735640" cy="93535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userDrawn="1"/>
        </p:nvSpPr>
        <p:spPr>
          <a:xfrm>
            <a:off x="1059289" y="249130"/>
            <a:ext cx="45719" cy="582836"/>
          </a:xfrm>
          <a:prstGeom prst="rect">
            <a:avLst/>
          </a:prstGeom>
          <a:solidFill>
            <a:srgbClr val="1950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72" tIns="47886" rIns="95772" bIns="47886" spcCol="0" rtlCol="0" anchor="ctr"/>
          <a:lstStyle/>
          <a:p>
            <a:pPr algn="ctr"/>
            <a:endParaRPr lang="ru-RU">
              <a:solidFill>
                <a:srgbClr val="4F81BD"/>
              </a:solidFill>
            </a:endParaRPr>
          </a:p>
        </p:txBody>
      </p:sp>
      <p:sp>
        <p:nvSpPr>
          <p:cNvPr id="12" name="Номер слайда 5"/>
          <p:cNvSpPr>
            <a:spLocks noGrp="1"/>
          </p:cNvSpPr>
          <p:nvPr>
            <p:ph type="sldNum" sz="quarter" idx="12"/>
          </p:nvPr>
        </p:nvSpPr>
        <p:spPr>
          <a:xfrm>
            <a:off x="6105129" y="295200"/>
            <a:ext cx="2133600" cy="273844"/>
          </a:xfrm>
          <a:prstGeom prst="rect">
            <a:avLst/>
          </a:prstGeom>
        </p:spPr>
        <p:txBody>
          <a:bodyPr lIns="77916" tIns="38958" rIns="77916" bIns="38958"/>
          <a:lstStyle>
            <a:lvl1pPr algn="r">
              <a:defRPr sz="2500">
                <a:solidFill>
                  <a:schemeClr val="tx1">
                    <a:lumMod val="50000"/>
                    <a:lumOff val="50000"/>
                  </a:schemeClr>
                </a:solidFill>
                <a:latin typeface="Trebuchet MS" pitchFamily="34" charset="0"/>
              </a:defRPr>
            </a:lvl1pPr>
          </a:lstStyle>
          <a:p>
            <a:r>
              <a:rPr lang="ru-RU" dirty="0" smtClean="0"/>
              <a:t> </a:t>
            </a:r>
            <a:fld id="{D2BBE019-575F-4C4C-ACBF-D10E1C5309A4}" type="slidenum">
              <a:rPr lang="ru-RU" sz="3100" spc="-300" smtClean="0"/>
              <a:pPr/>
              <a:t>‹#›</a:t>
            </a:fld>
            <a:endParaRPr lang="ru-RU" sz="3100" spc="-300" dirty="0"/>
          </a:p>
        </p:txBody>
      </p:sp>
      <p:sp>
        <p:nvSpPr>
          <p:cNvPr id="6" name="Заголовок 1"/>
          <p:cNvSpPr>
            <a:spLocks noGrp="1"/>
          </p:cNvSpPr>
          <p:nvPr>
            <p:ph type="title" hasCustomPrompt="1"/>
          </p:nvPr>
        </p:nvSpPr>
        <p:spPr>
          <a:xfrm>
            <a:off x="1105008" y="325085"/>
            <a:ext cx="5554663" cy="504714"/>
          </a:xfrm>
          <a:prstGeom prst="rect">
            <a:avLst/>
          </a:prstGeom>
        </p:spPr>
        <p:txBody>
          <a:bodyPr anchor="ctr"/>
          <a:lstStyle>
            <a:lvl1pPr algn="l">
              <a:lnSpc>
                <a:spcPct val="70000"/>
              </a:lnSpc>
              <a:defRPr sz="3000" b="1">
                <a:solidFill>
                  <a:schemeClr val="bg1">
                    <a:lumMod val="50000"/>
                  </a:schemeClr>
                </a:solidFill>
              </a:defRPr>
            </a:lvl1pPr>
          </a:lstStyle>
          <a:p>
            <a:r>
              <a:rPr lang="ru-RU" dirty="0" smtClean="0"/>
              <a:t>Образец </a:t>
            </a:r>
            <a:br>
              <a:rPr lang="ru-RU" dirty="0" smtClean="0"/>
            </a:br>
            <a:r>
              <a:rPr lang="ru-RU" dirty="0" smtClean="0"/>
              <a:t>заголовка</a:t>
            </a:r>
            <a:endParaRPr lang="ru-RU" dirty="0"/>
          </a:p>
        </p:txBody>
      </p:sp>
      <p:sp>
        <p:nvSpPr>
          <p:cNvPr id="10" name="Объект 3"/>
          <p:cNvSpPr>
            <a:spLocks noGrp="1"/>
          </p:cNvSpPr>
          <p:nvPr>
            <p:ph sz="quarter" idx="14"/>
          </p:nvPr>
        </p:nvSpPr>
        <p:spPr>
          <a:xfrm>
            <a:off x="200472" y="2060005"/>
            <a:ext cx="9506190" cy="1296987"/>
          </a:xfrm>
          <a:prstGeom prst="rect">
            <a:avLst/>
          </a:prstGeom>
        </p:spPr>
        <p:txBody>
          <a:bodyPr/>
          <a:lstStyle>
            <a:lvl1pPr marL="304800" indent="-304800">
              <a:buClr>
                <a:srgbClr val="1950FF"/>
              </a:buClr>
              <a:buFont typeface="Wingdings" pitchFamily="2" charset="2"/>
              <a:buChar char="§"/>
              <a:defRPr sz="1600">
                <a:solidFill>
                  <a:schemeClr val="tx1">
                    <a:lumMod val="65000"/>
                    <a:lumOff val="35000"/>
                  </a:schemeClr>
                </a:solidFill>
              </a:defRPr>
            </a:lvl1pPr>
          </a:lstStyle>
          <a:p>
            <a:pPr lvl="0"/>
            <a:r>
              <a:rPr lang="ru-RU" dirty="0" smtClean="0"/>
              <a:t>Образец текста</a:t>
            </a:r>
          </a:p>
          <a:p>
            <a:pPr lvl="0"/>
            <a:r>
              <a:rPr lang="ru-RU" dirty="0" smtClean="0"/>
              <a:t>Образец текста</a:t>
            </a:r>
          </a:p>
        </p:txBody>
      </p:sp>
      <p:sp>
        <p:nvSpPr>
          <p:cNvPr id="11" name="Объект 3"/>
          <p:cNvSpPr>
            <a:spLocks noGrp="1"/>
          </p:cNvSpPr>
          <p:nvPr>
            <p:ph sz="quarter" idx="16"/>
          </p:nvPr>
        </p:nvSpPr>
        <p:spPr>
          <a:xfrm>
            <a:off x="200472" y="4868863"/>
            <a:ext cx="9506190" cy="1296987"/>
          </a:xfrm>
          <a:prstGeom prst="rect">
            <a:avLst/>
          </a:prstGeom>
        </p:spPr>
        <p:txBody>
          <a:bodyPr/>
          <a:lstStyle>
            <a:lvl1pPr marL="304800" indent="-304800">
              <a:buClr>
                <a:schemeClr val="bg1">
                  <a:lumMod val="50000"/>
                </a:schemeClr>
              </a:buClr>
              <a:buFont typeface="Wingdings" pitchFamily="2" charset="2"/>
              <a:buChar char="§"/>
              <a:defRPr sz="1600" b="1">
                <a:solidFill>
                  <a:srgbClr val="1950FF"/>
                </a:solidFill>
              </a:defRPr>
            </a:lvl1pPr>
          </a:lstStyle>
          <a:p>
            <a:pPr lvl="0"/>
            <a:r>
              <a:rPr lang="ru-RU" dirty="0" smtClean="0"/>
              <a:t>Образец текста</a:t>
            </a:r>
          </a:p>
          <a:p>
            <a:pPr lvl="0"/>
            <a:r>
              <a:rPr lang="ru-RU" dirty="0" smtClean="0"/>
              <a:t>Образец текста</a:t>
            </a:r>
          </a:p>
        </p:txBody>
      </p:sp>
      <p:sp>
        <p:nvSpPr>
          <p:cNvPr id="14" name="Текст 2"/>
          <p:cNvSpPr txBox="1">
            <a:spLocks/>
          </p:cNvSpPr>
          <p:nvPr userDrawn="1"/>
        </p:nvSpPr>
        <p:spPr>
          <a:xfrm>
            <a:off x="200472" y="1196752"/>
            <a:ext cx="8640762" cy="405006"/>
          </a:xfrm>
          <a:prstGeom prst="rect">
            <a:avLst/>
          </a:prstGeom>
        </p:spPr>
        <p:txBody>
          <a:bodyPr anchor="ctr"/>
          <a:lstStyle>
            <a:lvl1pPr marL="0" indent="0" algn="l" defTabSz="957720" rtl="0" eaLnBrk="1" latinLnBrk="0" hangingPunct="1">
              <a:spcBef>
                <a:spcPct val="20000"/>
              </a:spcBef>
              <a:buFont typeface="Arial" pitchFamily="34" charset="0"/>
              <a:buNone/>
              <a:defRPr sz="2000" kern="1200">
                <a:solidFill>
                  <a:schemeClr val="bg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endParaRPr lang="ru-RU" sz="2200" dirty="0" smtClean="0"/>
          </a:p>
        </p:txBody>
      </p:sp>
      <p:sp>
        <p:nvSpPr>
          <p:cNvPr id="15" name="Объект 2"/>
          <p:cNvSpPr>
            <a:spLocks noGrp="1"/>
          </p:cNvSpPr>
          <p:nvPr>
            <p:ph sz="quarter" idx="15"/>
          </p:nvPr>
        </p:nvSpPr>
        <p:spPr>
          <a:xfrm>
            <a:off x="200472" y="1196752"/>
            <a:ext cx="9506190" cy="394575"/>
          </a:xfrm>
          <a:prstGeom prst="rect">
            <a:avLst/>
          </a:prstGeom>
        </p:spPr>
        <p:txBody>
          <a:bodyPr/>
          <a:lstStyle>
            <a:lvl1pPr marL="0" indent="0">
              <a:buNone/>
              <a:defRPr sz="2200">
                <a:solidFill>
                  <a:schemeClr val="bg1">
                    <a:lumMod val="5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29475840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6667596"/>
      </p:ext>
    </p:extLst>
  </p:cSld>
  <p:clrMap bg1="lt1" tx1="dk1" bg2="lt2" tx2="dk2" accent1="accent1" accent2="accent2" accent3="accent3" accent4="accent4" accent5="accent5" accent6="accent6" hlink="hlink" folHlink="folHlink"/>
  <p:sldLayoutIdLst>
    <p:sldLayoutId id="2147483649" r:id="rId1"/>
    <p:sldLayoutId id="2147483710" r:id="rId2"/>
    <p:sldLayoutId id="2147483669" r:id="rId3"/>
    <p:sldLayoutId id="2147483668" r:id="rId4"/>
    <p:sldLayoutId id="2147483672" r:id="rId5"/>
    <p:sldLayoutId id="2147483673" r:id="rId6"/>
    <p:sldLayoutId id="2147483660" r:id="rId7"/>
    <p:sldLayoutId id="2147483674" r:id="rId8"/>
    <p:sldLayoutId id="2147483675" r:id="rId9"/>
    <p:sldLayoutId id="2147483661" r:id="rId10"/>
    <p:sldLayoutId id="2147483676" r:id="rId11"/>
    <p:sldLayoutId id="2147483677" r:id="rId12"/>
    <p:sldLayoutId id="2147483662" r:id="rId13"/>
    <p:sldLayoutId id="2147483678" r:id="rId14"/>
    <p:sldLayoutId id="2147483679" r:id="rId15"/>
    <p:sldLayoutId id="2147483663" r:id="rId16"/>
    <p:sldLayoutId id="2147483680" r:id="rId17"/>
    <p:sldLayoutId id="2147483681" r:id="rId18"/>
    <p:sldLayoutId id="2147483664" r:id="rId19"/>
    <p:sldLayoutId id="2147483682" r:id="rId20"/>
    <p:sldLayoutId id="2147483683" r:id="rId21"/>
    <p:sldLayoutId id="2147483666" r:id="rId22"/>
    <p:sldLayoutId id="2147483684" r:id="rId23"/>
    <p:sldLayoutId id="2147483685" r:id="rId24"/>
    <p:sldLayoutId id="2147483665" r:id="rId25"/>
    <p:sldLayoutId id="2147483667" r:id="rId26"/>
  </p:sldLayoutIdLst>
  <p:timing>
    <p:tnLst>
      <p:par>
        <p:cTn id="1" dur="indefinite" restart="never" nodeType="tmRoot"/>
      </p:par>
    </p:tnLst>
  </p:timing>
  <p:hf hdr="0" ftr="0" dt="0"/>
  <p:txStyles>
    <p:titleStyle>
      <a:lvl1pPr algn="ctr" defTabSz="957720" rtl="0" eaLnBrk="1" latinLnBrk="0" hangingPunct="1">
        <a:spcBef>
          <a:spcPct val="0"/>
        </a:spcBef>
        <a:buNone/>
        <a:defRPr sz="4600" kern="1200">
          <a:solidFill>
            <a:schemeClr val="tx1"/>
          </a:solidFill>
          <a:latin typeface="+mj-lt"/>
          <a:ea typeface="+mj-ea"/>
          <a:cs typeface="+mj-cs"/>
        </a:defRPr>
      </a:lvl1pPr>
    </p:titleStyle>
    <p:bodyStyle>
      <a:lvl1pPr marL="359145" indent="-359145" algn="l" defTabSz="957720"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78148" indent="-299288" algn="l" defTabSz="957720"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97150" indent="-239429" algn="l" defTabSz="957720"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760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5487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3373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259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1449"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70310" indent="-239429" algn="l" defTabSz="957720"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ru-RU"/>
      </a:defPPr>
      <a:lvl1pPr marL="0" algn="l" defTabSz="957720" rtl="0" eaLnBrk="1" latinLnBrk="0" hangingPunct="1">
        <a:defRPr sz="1900" kern="1200">
          <a:solidFill>
            <a:schemeClr val="tx1"/>
          </a:solidFill>
          <a:latin typeface="+mn-lt"/>
          <a:ea typeface="+mn-ea"/>
          <a:cs typeface="+mn-cs"/>
        </a:defRPr>
      </a:lvl1pPr>
      <a:lvl2pPr marL="478860" algn="l" defTabSz="957720" rtl="0" eaLnBrk="1" latinLnBrk="0" hangingPunct="1">
        <a:defRPr sz="1900" kern="1200">
          <a:solidFill>
            <a:schemeClr val="tx1"/>
          </a:solidFill>
          <a:latin typeface="+mn-lt"/>
          <a:ea typeface="+mn-ea"/>
          <a:cs typeface="+mn-cs"/>
        </a:defRPr>
      </a:lvl2pPr>
      <a:lvl3pPr marL="957720" algn="l" defTabSz="957720" rtl="0" eaLnBrk="1" latinLnBrk="0" hangingPunct="1">
        <a:defRPr sz="1900" kern="1200">
          <a:solidFill>
            <a:schemeClr val="tx1"/>
          </a:solidFill>
          <a:latin typeface="+mn-lt"/>
          <a:ea typeface="+mn-ea"/>
          <a:cs typeface="+mn-cs"/>
        </a:defRPr>
      </a:lvl3pPr>
      <a:lvl4pPr marL="1436579" algn="l" defTabSz="957720" rtl="0" eaLnBrk="1" latinLnBrk="0" hangingPunct="1">
        <a:defRPr sz="1900" kern="1200">
          <a:solidFill>
            <a:schemeClr val="tx1"/>
          </a:solidFill>
          <a:latin typeface="+mn-lt"/>
          <a:ea typeface="+mn-ea"/>
          <a:cs typeface="+mn-cs"/>
        </a:defRPr>
      </a:lvl4pPr>
      <a:lvl5pPr marL="1915440" algn="l" defTabSz="957720" rtl="0" eaLnBrk="1" latinLnBrk="0" hangingPunct="1">
        <a:defRPr sz="1900" kern="1200">
          <a:solidFill>
            <a:schemeClr val="tx1"/>
          </a:solidFill>
          <a:latin typeface="+mn-lt"/>
          <a:ea typeface="+mn-ea"/>
          <a:cs typeface="+mn-cs"/>
        </a:defRPr>
      </a:lvl5pPr>
      <a:lvl6pPr marL="2394299" algn="l" defTabSz="957720" rtl="0" eaLnBrk="1" latinLnBrk="0" hangingPunct="1">
        <a:defRPr sz="1900" kern="1200">
          <a:solidFill>
            <a:schemeClr val="tx1"/>
          </a:solidFill>
          <a:latin typeface="+mn-lt"/>
          <a:ea typeface="+mn-ea"/>
          <a:cs typeface="+mn-cs"/>
        </a:defRPr>
      </a:lvl6pPr>
      <a:lvl7pPr marL="2873161" algn="l" defTabSz="957720" rtl="0" eaLnBrk="1" latinLnBrk="0" hangingPunct="1">
        <a:defRPr sz="1900" kern="1200">
          <a:solidFill>
            <a:schemeClr val="tx1"/>
          </a:solidFill>
          <a:latin typeface="+mn-lt"/>
          <a:ea typeface="+mn-ea"/>
          <a:cs typeface="+mn-cs"/>
        </a:defRPr>
      </a:lvl7pPr>
      <a:lvl8pPr marL="3352020" algn="l" defTabSz="957720" rtl="0" eaLnBrk="1" latinLnBrk="0" hangingPunct="1">
        <a:defRPr sz="1900" kern="1200">
          <a:solidFill>
            <a:schemeClr val="tx1"/>
          </a:solidFill>
          <a:latin typeface="+mn-lt"/>
          <a:ea typeface="+mn-ea"/>
          <a:cs typeface="+mn-cs"/>
        </a:defRPr>
      </a:lvl8pPr>
      <a:lvl9pPr marL="3830880" algn="l" defTabSz="957720"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8922182"/>
      </p:ext>
    </p:extLst>
  </p:cSld>
  <p:clrMap bg1="lt1" tx1="dk1" bg2="lt2" tx2="dk2" accent1="accent1" accent2="accent2" accent3="accent3" accent4="accent4" accent5="accent5" accent6="accent6" hlink="hlink" folHlink="folHlink"/>
  <p:sldLayoutIdLst>
    <p:sldLayoutId id="2147483671" r:id="rId1"/>
    <p:sldLayoutId id="2147483711"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 id="2147483703" r:id="rId20"/>
    <p:sldLayoutId id="2147483704" r:id="rId21"/>
    <p:sldLayoutId id="2147483705" r:id="rId22"/>
    <p:sldLayoutId id="2147483706" r:id="rId23"/>
    <p:sldLayoutId id="2147483707" r:id="rId24"/>
    <p:sldLayoutId id="2147483708" r:id="rId25"/>
    <p:sldLayoutId id="2147483709" r:id="rId2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0.png"/><Relationship Id="rId7"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5.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consultantplus://offline/ref=45F564C54C06B284E92F8E236DD923CE343B1752FDDC1D97FDA9181E0EF54E16699A70D5AFBCA83BiBV1M"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hyperlink" Target="consultantplus://offline/ref=45F564C54C06B284E92F8E236DD923CE37321E5AFED01D97FDA9181E0EF54E16699A70D5AFBCA93EiBV6M"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1567231563"/>
              </p:ext>
            </p:extLst>
          </p:nvPr>
        </p:nvGraphicFramePr>
        <p:xfrm>
          <a:off x="3440832" y="1124744"/>
          <a:ext cx="6465168"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Прямоугольник 1"/>
          <p:cNvSpPr/>
          <p:nvPr/>
        </p:nvSpPr>
        <p:spPr>
          <a:xfrm>
            <a:off x="3584848" y="5949280"/>
            <a:ext cx="6227761" cy="954107"/>
          </a:xfrm>
          <a:prstGeom prst="rect">
            <a:avLst/>
          </a:prstGeom>
        </p:spPr>
        <p:txBody>
          <a:bodyPr wrap="square">
            <a:spAutoFit/>
          </a:bodyPr>
          <a:lstStyle/>
          <a:p>
            <a:pPr algn="r"/>
            <a:r>
              <a:rPr lang="ru-RU" sz="1400" dirty="0" smtClean="0"/>
              <a:t>Международная </a:t>
            </a:r>
            <a:r>
              <a:rPr lang="ru-RU" sz="1400" dirty="0"/>
              <a:t>конференция  </a:t>
            </a:r>
            <a:endParaRPr lang="ru-RU" sz="1400" dirty="0" smtClean="0"/>
          </a:p>
          <a:p>
            <a:pPr algn="r"/>
            <a:r>
              <a:rPr lang="ru-RU" sz="1400" dirty="0" smtClean="0"/>
              <a:t>«</a:t>
            </a:r>
            <a:r>
              <a:rPr lang="ru-RU" sz="1400" dirty="0"/>
              <a:t>Проведение работ по подтверждению соответствия инфокоммуникационного оборудования и услуг» </a:t>
            </a:r>
          </a:p>
          <a:p>
            <a:pPr algn="r"/>
            <a:r>
              <a:rPr lang="ru-RU" sz="1400" dirty="0" smtClean="0"/>
              <a:t>4 - 7 </a:t>
            </a:r>
            <a:r>
              <a:rPr lang="ru-RU" sz="1400" dirty="0"/>
              <a:t>окт. </a:t>
            </a:r>
            <a:r>
              <a:rPr lang="ru-RU" sz="1400" dirty="0" smtClean="0"/>
              <a:t>2016 г., Сочи</a:t>
            </a:r>
            <a:endParaRPr lang="ru-RU" sz="1400" dirty="0"/>
          </a:p>
        </p:txBody>
      </p:sp>
    </p:spTree>
    <p:extLst>
      <p:ext uri="{BB962C8B-B14F-4D97-AF65-F5344CB8AC3E}">
        <p14:creationId xmlns:p14="http://schemas.microsoft.com/office/powerpoint/2010/main" val="22531199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10</a:t>
            </a:fld>
            <a:endParaRPr lang="ru-RU" sz="3100" spc="-300" dirty="0"/>
          </a:p>
        </p:txBody>
      </p:sp>
      <p:sp>
        <p:nvSpPr>
          <p:cNvPr id="3" name="Название 2"/>
          <p:cNvSpPr>
            <a:spLocks noGrp="1"/>
          </p:cNvSpPr>
          <p:nvPr>
            <p:ph type="title"/>
          </p:nvPr>
        </p:nvSpPr>
        <p:spPr>
          <a:xfrm>
            <a:off x="1105008" y="325085"/>
            <a:ext cx="6368272" cy="504714"/>
          </a:xfrm>
        </p:spPr>
        <p:txBody>
          <a:bodyPr/>
          <a:lstStyle/>
          <a:p>
            <a:r>
              <a:rPr lang="ru-RU" dirty="0" smtClean="0"/>
              <a:t>Прогрессивные изменения</a:t>
            </a:r>
            <a:endParaRPr lang="ru-RU" dirty="0"/>
          </a:p>
        </p:txBody>
      </p:sp>
      <p:sp>
        <p:nvSpPr>
          <p:cNvPr id="5" name="Содержимое 4"/>
          <p:cNvSpPr>
            <a:spLocks noGrp="1"/>
          </p:cNvSpPr>
          <p:nvPr>
            <p:ph sz="quarter" idx="15"/>
          </p:nvPr>
        </p:nvSpPr>
        <p:spPr/>
        <p:txBody>
          <a:bodyPr/>
          <a:lstStyle/>
          <a:p>
            <a:r>
              <a:rPr lang="ru-RU" dirty="0" smtClean="0"/>
              <a:t>Современные и перспективные Технологии связи</a:t>
            </a:r>
            <a:endParaRPr lang="ru-RU" dirty="0"/>
          </a:p>
        </p:txBody>
      </p:sp>
      <p:sp>
        <p:nvSpPr>
          <p:cNvPr id="11" name="Прямоугольник 10"/>
          <p:cNvSpPr/>
          <p:nvPr/>
        </p:nvSpPr>
        <p:spPr>
          <a:xfrm>
            <a:off x="8265368" y="1859382"/>
            <a:ext cx="1263487" cy="338554"/>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en-US" sz="1600" b="1" dirty="0">
                <a:solidFill>
                  <a:schemeClr val="dk1"/>
                </a:solidFill>
              </a:rPr>
              <a:t>RAN</a:t>
            </a:r>
            <a:r>
              <a:rPr lang="ru-RU" sz="1600" b="1" dirty="0">
                <a:solidFill>
                  <a:schemeClr val="dk1"/>
                </a:solidFill>
              </a:rPr>
              <a:t>-</a:t>
            </a:r>
            <a:r>
              <a:rPr lang="en-US" sz="1600" b="1" dirty="0">
                <a:solidFill>
                  <a:schemeClr val="dk1"/>
                </a:solidFill>
              </a:rPr>
              <a:t>Sharing</a:t>
            </a:r>
            <a:endParaRPr lang="ru-RU" sz="1600" b="1" dirty="0">
              <a:solidFill>
                <a:schemeClr val="dk1"/>
              </a:solidFill>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1124" t="16206" r="12750" b="16360"/>
          <a:stretch/>
        </p:blipFill>
        <p:spPr bwMode="auto">
          <a:xfrm>
            <a:off x="8352676" y="4581128"/>
            <a:ext cx="1128359" cy="936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381" t="14050" r="21238" b="24794"/>
          <a:stretch/>
        </p:blipFill>
        <p:spPr bwMode="auto">
          <a:xfrm>
            <a:off x="7401272" y="4586733"/>
            <a:ext cx="809134" cy="809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7203751" y="4005064"/>
            <a:ext cx="2357761" cy="338554"/>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en-US" sz="1600" b="1" dirty="0"/>
              <a:t>IP-Multimedia Subsystem</a:t>
            </a:r>
            <a:endParaRPr lang="ru-RU" sz="1600" b="1" dirty="0"/>
          </a:p>
        </p:txBody>
      </p:sp>
      <p:pic>
        <p:nvPicPr>
          <p:cNvPr id="12" name="Picture 8"/>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568" y="1700808"/>
            <a:ext cx="5976664"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3" name="Rectangle 7"/>
          <p:cNvSpPr>
            <a:spLocks/>
          </p:cNvSpPr>
          <p:nvPr/>
        </p:nvSpPr>
        <p:spPr bwMode="auto">
          <a:xfrm>
            <a:off x="1280592" y="1772816"/>
            <a:ext cx="5497884" cy="4536504"/>
          </a:xfrm>
          <a:prstGeom prst="rect">
            <a:avLst/>
          </a:prstGeom>
          <a:solidFill>
            <a:srgbClr val="E6E6E6"/>
          </a:solidFill>
          <a:ln>
            <a:noFill/>
          </a:ln>
          <a:extLst>
            <a:ext uri="{91240B29-F687-4F45-9708-019B960494DF}">
              <a14:hiddenLine xmlns:a14="http://schemas.microsoft.com/office/drawing/2010/main" w="12700">
                <a:solidFill>
                  <a:schemeClr val="tx1"/>
                </a:solidFill>
                <a:miter lim="800000"/>
                <a:headEnd/>
                <a:tailEnd/>
              </a14:hiddenLine>
            </a:ext>
          </a:extLst>
        </p:spPr>
        <p:txBody>
          <a:bodyPr lIns="108000" tIns="46800" rIns="108000" bIns="46800" anchor="ctr"/>
          <a:lstStyle/>
          <a:p>
            <a:pPr lvl="0" algn="just"/>
            <a:r>
              <a:rPr lang="ru-RU" sz="2000" dirty="0">
                <a:solidFill>
                  <a:srgbClr val="4D4D4D"/>
                </a:solidFill>
                <a:ea typeface="Gill Sans" charset="0"/>
                <a:cs typeface="Gill Sans" charset="0"/>
              </a:rPr>
              <a:t>Современные и перспективные технологии и стандарты связи все больше расширяют горизонты наших возможностей:</a:t>
            </a:r>
          </a:p>
          <a:p>
            <a:pPr lvl="0" algn="just"/>
            <a:endParaRPr lang="ru-RU" sz="2000" dirty="0">
              <a:solidFill>
                <a:srgbClr val="4D4D4D"/>
              </a:solidFill>
              <a:ea typeface="Gill Sans" charset="0"/>
              <a:cs typeface="Gill Sans" charset="0"/>
            </a:endParaRPr>
          </a:p>
          <a:p>
            <a:pPr lvl="0" algn="just"/>
            <a:r>
              <a:rPr lang="ru-RU" sz="2000" dirty="0">
                <a:solidFill>
                  <a:srgbClr val="4D4D4D"/>
                </a:solidFill>
                <a:ea typeface="Gill Sans" charset="0"/>
                <a:cs typeface="Gill Sans" charset="0"/>
              </a:rPr>
              <a:t>оптимальная организация взаимодействий;</a:t>
            </a:r>
          </a:p>
          <a:p>
            <a:pPr lvl="0" algn="just"/>
            <a:r>
              <a:rPr lang="ru-RU" sz="2000" dirty="0">
                <a:solidFill>
                  <a:srgbClr val="4D4D4D"/>
                </a:solidFill>
                <a:ea typeface="Gill Sans" charset="0"/>
                <a:cs typeface="Gill Sans" charset="0"/>
              </a:rPr>
              <a:t>минимизация затрат; </a:t>
            </a:r>
          </a:p>
          <a:p>
            <a:pPr lvl="0" algn="just"/>
            <a:r>
              <a:rPr lang="ru-RU" sz="2000" dirty="0" smtClean="0">
                <a:solidFill>
                  <a:srgbClr val="4D4D4D"/>
                </a:solidFill>
                <a:ea typeface="Gill Sans" charset="0"/>
                <a:cs typeface="Gill Sans" charset="0"/>
              </a:rPr>
              <a:t>повышение доступности услуг;</a:t>
            </a:r>
          </a:p>
          <a:p>
            <a:pPr lvl="0" algn="just"/>
            <a:r>
              <a:rPr lang="ru-RU" sz="2000" dirty="0" smtClean="0">
                <a:solidFill>
                  <a:srgbClr val="4D4D4D"/>
                </a:solidFill>
                <a:ea typeface="Gill Sans" charset="0"/>
                <a:cs typeface="Gill Sans" charset="0"/>
              </a:rPr>
              <a:t>расширение номенклатуры услуг;</a:t>
            </a:r>
            <a:endParaRPr lang="ru-RU" sz="2000" dirty="0">
              <a:solidFill>
                <a:srgbClr val="4D4D4D"/>
              </a:solidFill>
              <a:ea typeface="Gill Sans" charset="0"/>
              <a:cs typeface="Gill Sans" charset="0"/>
            </a:endParaRPr>
          </a:p>
          <a:p>
            <a:pPr lvl="0" algn="just"/>
            <a:r>
              <a:rPr lang="ru-RU" sz="2000" dirty="0">
                <a:solidFill>
                  <a:srgbClr val="4D4D4D"/>
                </a:solidFill>
                <a:ea typeface="Gill Sans" charset="0"/>
                <a:cs typeface="Gill Sans" charset="0"/>
              </a:rPr>
              <a:t>обеспечение высоких скоростей и </a:t>
            </a:r>
            <a:r>
              <a:rPr lang="ru-RU" sz="2000" dirty="0" smtClean="0">
                <a:solidFill>
                  <a:srgbClr val="4D4D4D"/>
                </a:solidFill>
                <a:ea typeface="Gill Sans" charset="0"/>
                <a:cs typeface="Gill Sans" charset="0"/>
              </a:rPr>
              <a:t>качества.</a:t>
            </a:r>
            <a:endParaRPr lang="ru-RU" sz="2000" dirty="0">
              <a:solidFill>
                <a:srgbClr val="4D4D4D"/>
              </a:solidFill>
              <a:ea typeface="Gill Sans" charset="0"/>
              <a:cs typeface="Gill Sans" charset="0"/>
            </a:endParaRPr>
          </a:p>
          <a:p>
            <a:pPr lvl="0" algn="just"/>
            <a:endParaRPr lang="ru-RU" sz="2000" dirty="0">
              <a:solidFill>
                <a:srgbClr val="4D4D4D"/>
              </a:solidFill>
              <a:ea typeface="Gill Sans" charset="0"/>
              <a:cs typeface="Gill Sans" charset="0"/>
            </a:endParaRPr>
          </a:p>
          <a:p>
            <a:pPr lvl="0" algn="just"/>
            <a:r>
              <a:rPr lang="ru-RU" sz="2000" dirty="0" smtClean="0">
                <a:solidFill>
                  <a:srgbClr val="4D4D4D"/>
                </a:solidFill>
                <a:ea typeface="Gill Sans" charset="0"/>
                <a:cs typeface="Gill Sans" charset="0"/>
              </a:rPr>
              <a:t>Одновременно </a:t>
            </a:r>
            <a:r>
              <a:rPr lang="ru-RU" sz="2000" dirty="0">
                <a:solidFill>
                  <a:srgbClr val="4D4D4D"/>
                </a:solidFill>
                <a:ea typeface="Gill Sans" charset="0"/>
                <a:cs typeface="Gill Sans" charset="0"/>
              </a:rPr>
              <a:t>предъявляют все более </a:t>
            </a:r>
            <a:r>
              <a:rPr lang="ru-RU" sz="2000" dirty="0" smtClean="0">
                <a:solidFill>
                  <a:srgbClr val="4D4D4D"/>
                </a:solidFill>
                <a:ea typeface="Gill Sans" charset="0"/>
                <a:cs typeface="Gill Sans" charset="0"/>
              </a:rPr>
              <a:t>комплексные </a:t>
            </a:r>
            <a:r>
              <a:rPr lang="ru-RU" sz="2000" dirty="0">
                <a:solidFill>
                  <a:srgbClr val="4D4D4D"/>
                </a:solidFill>
                <a:ea typeface="Gill Sans" charset="0"/>
                <a:cs typeface="Gill Sans" charset="0"/>
              </a:rPr>
              <a:t>требования по обеспечению </a:t>
            </a:r>
            <a:r>
              <a:rPr lang="ru-RU" sz="2000" dirty="0" smtClean="0">
                <a:solidFill>
                  <a:srgbClr val="4D4D4D"/>
                </a:solidFill>
                <a:ea typeface="Gill Sans" charset="0"/>
                <a:cs typeface="Gill Sans" charset="0"/>
              </a:rPr>
              <a:t>целостности</a:t>
            </a:r>
            <a:r>
              <a:rPr lang="ru-RU" sz="2000" dirty="0">
                <a:solidFill>
                  <a:srgbClr val="4D4D4D"/>
                </a:solidFill>
                <a:ea typeface="Gill Sans" charset="0"/>
                <a:cs typeface="Gill Sans" charset="0"/>
              </a:rPr>
              <a:t>, устойчивости функционирования и безопасности Единой Сети </a:t>
            </a:r>
            <a:r>
              <a:rPr lang="ru-RU" sz="2000" dirty="0" smtClean="0">
                <a:solidFill>
                  <a:srgbClr val="4D4D4D"/>
                </a:solidFill>
                <a:ea typeface="Gill Sans" charset="0"/>
                <a:cs typeface="Gill Sans" charset="0"/>
              </a:rPr>
              <a:t>Электросвязи</a:t>
            </a:r>
          </a:p>
          <a:p>
            <a:pPr lvl="0" algn="just"/>
            <a:r>
              <a:rPr lang="ru-RU" sz="1600" dirty="0">
                <a:solidFill>
                  <a:srgbClr val="4D4D4D"/>
                </a:solidFill>
                <a:ea typeface="Gill Sans" charset="0"/>
                <a:cs typeface="Gill Sans" charset="0"/>
              </a:rPr>
              <a:t>(</a:t>
            </a:r>
            <a:r>
              <a:rPr lang="ru-RU" sz="1600" dirty="0" smtClean="0">
                <a:solidFill>
                  <a:srgbClr val="4D4D4D"/>
                </a:solidFill>
                <a:ea typeface="Gill Sans" charset="0"/>
                <a:cs typeface="Gill Sans" charset="0"/>
              </a:rPr>
              <a:t>статьи 12, 27, 41, 43, 46,№ </a:t>
            </a:r>
            <a:r>
              <a:rPr lang="ru-RU" sz="1600" dirty="0">
                <a:solidFill>
                  <a:srgbClr val="4D4D4D"/>
                </a:solidFill>
                <a:ea typeface="Gill Sans" charset="0"/>
                <a:cs typeface="Gill Sans" charset="0"/>
              </a:rPr>
              <a:t>126-ФЗ «О связи»)</a:t>
            </a:r>
          </a:p>
        </p:txBody>
      </p:sp>
      <p:pic>
        <p:nvPicPr>
          <p:cNvPr id="3074" name="Picture 2" descr="C:\Users\mkhazov\AppData\Local\Temp\Rar$DI04.784\11-22_wifi ac05.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8396" b="13080"/>
          <a:stretch/>
        </p:blipFill>
        <p:spPr bwMode="auto">
          <a:xfrm>
            <a:off x="7203751" y="3329827"/>
            <a:ext cx="1349649" cy="34119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mkhazov\AppData\Local\Temp\Rar$DI29.047\gpon1.jpg"/>
          <p:cNvPicPr>
            <a:picLocks noChangeAspect="1" noChangeArrowheads="1"/>
          </p:cNvPicPr>
          <p:nvPr/>
        </p:nvPicPr>
        <p:blipFill rotWithShape="1">
          <a:blip r:embed="rId7">
            <a:extLst>
              <a:ext uri="{28A0092B-C50C-407E-A947-70E740481C1C}">
                <a14:useLocalDpi xmlns:a14="http://schemas.microsoft.com/office/drawing/2010/main" val="0"/>
              </a:ext>
            </a:extLst>
          </a:blip>
          <a:srcRect l="10064" t="27928" r="15526" b="27917"/>
          <a:stretch/>
        </p:blipFill>
        <p:spPr bwMode="auto">
          <a:xfrm>
            <a:off x="8625408" y="3212976"/>
            <a:ext cx="1047208" cy="621424"/>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mkhazov\AppData\Local\Temp\Rar$DI34.447\gsm-r 2.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6152" t="7108" r="10998" b="6145"/>
          <a:stretch/>
        </p:blipFill>
        <p:spPr bwMode="auto">
          <a:xfrm>
            <a:off x="7207055" y="2396425"/>
            <a:ext cx="1371457" cy="8165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8769424" y="2635423"/>
            <a:ext cx="771365" cy="338554"/>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en-US" sz="1600" b="1" dirty="0">
                <a:solidFill>
                  <a:schemeClr val="dk1"/>
                </a:solidFill>
              </a:rPr>
              <a:t>GSM</a:t>
            </a:r>
            <a:r>
              <a:rPr lang="ru-RU" sz="1600" b="1" dirty="0">
                <a:solidFill>
                  <a:schemeClr val="dk1"/>
                </a:solidFill>
              </a:rPr>
              <a:t>-</a:t>
            </a:r>
            <a:r>
              <a:rPr lang="en-US" sz="1600" b="1" dirty="0">
                <a:solidFill>
                  <a:schemeClr val="dk1"/>
                </a:solidFill>
              </a:rPr>
              <a:t>R</a:t>
            </a:r>
            <a:endParaRPr lang="ru-RU" sz="1600" b="1" dirty="0">
              <a:solidFill>
                <a:schemeClr val="dk1"/>
              </a:solidFill>
            </a:endParaRPr>
          </a:p>
        </p:txBody>
      </p:sp>
      <p:sp>
        <p:nvSpPr>
          <p:cNvPr id="7" name="Прямоугольник 6"/>
          <p:cNvSpPr/>
          <p:nvPr/>
        </p:nvSpPr>
        <p:spPr>
          <a:xfrm>
            <a:off x="7290168" y="1859382"/>
            <a:ext cx="521425" cy="338554"/>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r>
              <a:rPr lang="en-US" sz="1600" b="1" dirty="0">
                <a:solidFill>
                  <a:schemeClr val="dk1"/>
                </a:solidFill>
              </a:rPr>
              <a:t>NFC</a:t>
            </a:r>
            <a:endParaRPr lang="ru-RU" sz="1600" b="1" dirty="0">
              <a:solidFill>
                <a:schemeClr val="dk1"/>
              </a:solidFill>
            </a:endParaRPr>
          </a:p>
        </p:txBody>
      </p:sp>
      <p:sp>
        <p:nvSpPr>
          <p:cNvPr id="20" name="Прямоугольник 19"/>
          <p:cNvSpPr/>
          <p:nvPr/>
        </p:nvSpPr>
        <p:spPr>
          <a:xfrm>
            <a:off x="7761312" y="5692025"/>
            <a:ext cx="1255196" cy="646331"/>
          </a:xfrm>
          <a:prstGeom prst="rect">
            <a:avLst/>
          </a:prstGeom>
        </p:spPr>
        <p:style>
          <a:lnRef idx="1">
            <a:schemeClr val="accent6"/>
          </a:lnRef>
          <a:fillRef idx="2">
            <a:schemeClr val="accent6"/>
          </a:fillRef>
          <a:effectRef idx="1">
            <a:schemeClr val="accent6"/>
          </a:effectRef>
          <a:fontRef idx="minor">
            <a:schemeClr val="dk1"/>
          </a:fontRef>
        </p:style>
        <p:txBody>
          <a:bodyPr wrap="none" lIns="360000" rIns="360000" anchor="ctr" anchorCtr="0">
            <a:spAutoFit/>
          </a:bodyPr>
          <a:lstStyle/>
          <a:p>
            <a:r>
              <a:rPr lang="ru-RU" sz="3600" b="1" dirty="0" smtClean="0"/>
              <a:t>5</a:t>
            </a:r>
            <a:r>
              <a:rPr lang="en-US" sz="3600" b="1" dirty="0" smtClean="0"/>
              <a:t>G</a:t>
            </a:r>
            <a:endParaRPr lang="ru-RU" sz="3600" b="1" dirty="0"/>
          </a:p>
        </p:txBody>
      </p:sp>
    </p:spTree>
    <p:extLst>
      <p:ext uri="{BB962C8B-B14F-4D97-AF65-F5344CB8AC3E}">
        <p14:creationId xmlns:p14="http://schemas.microsoft.com/office/powerpoint/2010/main" val="20423129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11</a:t>
            </a:fld>
            <a:endParaRPr lang="ru-RU" sz="3100" spc="-300" dirty="0"/>
          </a:p>
        </p:txBody>
      </p:sp>
      <p:sp>
        <p:nvSpPr>
          <p:cNvPr id="3" name="Название 2"/>
          <p:cNvSpPr>
            <a:spLocks noGrp="1"/>
          </p:cNvSpPr>
          <p:nvPr>
            <p:ph type="title"/>
          </p:nvPr>
        </p:nvSpPr>
        <p:spPr>
          <a:xfrm>
            <a:off x="1105008" y="325085"/>
            <a:ext cx="6368272" cy="504714"/>
          </a:xfrm>
        </p:spPr>
        <p:txBody>
          <a:bodyPr/>
          <a:lstStyle/>
          <a:p>
            <a:r>
              <a:rPr lang="ru-RU" dirty="0" smtClean="0"/>
              <a:t>Прогрессивные изменения</a:t>
            </a:r>
            <a:endParaRPr lang="ru-RU" dirty="0"/>
          </a:p>
        </p:txBody>
      </p:sp>
      <p:sp>
        <p:nvSpPr>
          <p:cNvPr id="5" name="Содержимое 4"/>
          <p:cNvSpPr>
            <a:spLocks noGrp="1"/>
          </p:cNvSpPr>
          <p:nvPr>
            <p:ph sz="quarter" idx="15"/>
          </p:nvPr>
        </p:nvSpPr>
        <p:spPr/>
        <p:txBody>
          <a:bodyPr/>
          <a:lstStyle/>
          <a:p>
            <a:r>
              <a:rPr lang="ru-RU" dirty="0" smtClean="0"/>
              <a:t>Основа для появления 5G</a:t>
            </a:r>
            <a:r>
              <a:rPr lang="en-US" dirty="0" smtClean="0"/>
              <a:t> </a:t>
            </a:r>
            <a:r>
              <a:rPr lang="ru-RU" dirty="0" smtClean="0"/>
              <a:t>и развития связи в </a:t>
            </a:r>
            <a:r>
              <a:rPr lang="ru-RU" dirty="0"/>
              <a:t>России</a:t>
            </a:r>
          </a:p>
        </p:txBody>
      </p:sp>
      <p:sp>
        <p:nvSpPr>
          <p:cNvPr id="6" name="Прямоугольник 5">
            <a:hlinkClick r:id="" action="ppaction://noaction"/>
          </p:cNvPr>
          <p:cNvSpPr/>
          <p:nvPr/>
        </p:nvSpPr>
        <p:spPr>
          <a:xfrm>
            <a:off x="1220012" y="2488299"/>
            <a:ext cx="7693428" cy="72119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a:r>
              <a:rPr lang="ru-RU" sz="2800" dirty="0" smtClean="0">
                <a:solidFill>
                  <a:schemeClr val="tx1">
                    <a:lumMod val="50000"/>
                    <a:lumOff val="50000"/>
                  </a:schemeClr>
                </a:solidFill>
              </a:rPr>
              <a:t>Подготовка инфраструктуры связи</a:t>
            </a:r>
            <a:endParaRPr lang="ru-RU" sz="2800" dirty="0">
              <a:solidFill>
                <a:schemeClr val="tx1">
                  <a:lumMod val="50000"/>
                  <a:lumOff val="50000"/>
                </a:schemeClr>
              </a:solidFill>
            </a:endParaRPr>
          </a:p>
        </p:txBody>
      </p:sp>
      <p:sp>
        <p:nvSpPr>
          <p:cNvPr id="7" name="Прямоугольник 6"/>
          <p:cNvSpPr/>
          <p:nvPr/>
        </p:nvSpPr>
        <p:spPr>
          <a:xfrm>
            <a:off x="1127551" y="2485511"/>
            <a:ext cx="223726" cy="724677"/>
          </a:xfrm>
          <a:prstGeom prst="rect">
            <a:avLst/>
          </a:prstGeom>
          <a:solidFill>
            <a:srgbClr val="4F62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9" name="Прямоугольник 8">
            <a:hlinkClick r:id="" action="ppaction://noaction"/>
          </p:cNvPr>
          <p:cNvSpPr/>
          <p:nvPr/>
        </p:nvSpPr>
        <p:spPr>
          <a:xfrm>
            <a:off x="1220012" y="3644541"/>
            <a:ext cx="7693428" cy="72119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a:r>
              <a:rPr lang="ru-RU" sz="2800" dirty="0" smtClean="0">
                <a:solidFill>
                  <a:schemeClr val="tx1">
                    <a:lumMod val="50000"/>
                    <a:lumOff val="50000"/>
                  </a:schemeClr>
                </a:solidFill>
              </a:rPr>
              <a:t>Изменения в нормативной правовой базы</a:t>
            </a:r>
            <a:endParaRPr lang="ru-RU" sz="2800" dirty="0">
              <a:solidFill>
                <a:schemeClr val="tx1">
                  <a:lumMod val="50000"/>
                  <a:lumOff val="50000"/>
                </a:schemeClr>
              </a:solidFill>
            </a:endParaRPr>
          </a:p>
        </p:txBody>
      </p:sp>
      <p:sp>
        <p:nvSpPr>
          <p:cNvPr id="10" name="Прямоугольник 9"/>
          <p:cNvSpPr/>
          <p:nvPr/>
        </p:nvSpPr>
        <p:spPr>
          <a:xfrm>
            <a:off x="1127551" y="3641753"/>
            <a:ext cx="223726" cy="724677"/>
          </a:xfrm>
          <a:prstGeom prst="rect">
            <a:avLst/>
          </a:prstGeom>
          <a:solidFill>
            <a:srgbClr val="4F62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2" name="Прямоугольник 11">
            <a:hlinkClick r:id="" action="ppaction://noaction"/>
          </p:cNvPr>
          <p:cNvSpPr/>
          <p:nvPr/>
        </p:nvSpPr>
        <p:spPr>
          <a:xfrm>
            <a:off x="1229037" y="4795343"/>
            <a:ext cx="7693428" cy="72119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a:r>
              <a:rPr lang="ru-RU" sz="2800" dirty="0" smtClean="0">
                <a:solidFill>
                  <a:schemeClr val="tx1">
                    <a:lumMod val="50000"/>
                    <a:lumOff val="50000"/>
                  </a:schemeClr>
                </a:solidFill>
              </a:rPr>
              <a:t>Широкая линейка и доступность средств связи</a:t>
            </a:r>
            <a:endParaRPr lang="ru-RU" sz="2800" dirty="0">
              <a:solidFill>
                <a:schemeClr val="tx1">
                  <a:lumMod val="50000"/>
                  <a:lumOff val="50000"/>
                </a:schemeClr>
              </a:solidFill>
            </a:endParaRPr>
          </a:p>
        </p:txBody>
      </p:sp>
      <p:sp>
        <p:nvSpPr>
          <p:cNvPr id="13" name="Прямоугольник 12"/>
          <p:cNvSpPr/>
          <p:nvPr/>
        </p:nvSpPr>
        <p:spPr>
          <a:xfrm>
            <a:off x="1136576" y="4792555"/>
            <a:ext cx="223726" cy="724677"/>
          </a:xfrm>
          <a:prstGeom prst="rect">
            <a:avLst/>
          </a:prstGeom>
          <a:solidFill>
            <a:srgbClr val="4F62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Tree>
    <p:extLst>
      <p:ext uri="{BB962C8B-B14F-4D97-AF65-F5344CB8AC3E}">
        <p14:creationId xmlns:p14="http://schemas.microsoft.com/office/powerpoint/2010/main" val="27343214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12</a:t>
            </a:fld>
            <a:endParaRPr lang="ru-RU" sz="3100" spc="-300" dirty="0"/>
          </a:p>
        </p:txBody>
      </p:sp>
      <p:sp>
        <p:nvSpPr>
          <p:cNvPr id="3" name="Название 2"/>
          <p:cNvSpPr>
            <a:spLocks noGrp="1"/>
          </p:cNvSpPr>
          <p:nvPr>
            <p:ph type="title"/>
          </p:nvPr>
        </p:nvSpPr>
        <p:spPr>
          <a:xfrm>
            <a:off x="1105008" y="325085"/>
            <a:ext cx="6872328" cy="504714"/>
          </a:xfrm>
        </p:spPr>
        <p:txBody>
          <a:bodyPr/>
          <a:lstStyle/>
          <a:p>
            <a:r>
              <a:rPr lang="ru-RU" dirty="0" smtClean="0"/>
              <a:t>Совместное использование </a:t>
            </a:r>
            <a:br>
              <a:rPr lang="ru-RU" dirty="0" smtClean="0"/>
            </a:br>
            <a:r>
              <a:rPr lang="ru-RU" dirty="0" smtClean="0"/>
              <a:t>средств связи</a:t>
            </a:r>
            <a:endParaRPr lang="ru-RU" dirty="0"/>
          </a:p>
        </p:txBody>
      </p:sp>
      <p:sp>
        <p:nvSpPr>
          <p:cNvPr id="5" name="Содержимое 4"/>
          <p:cNvSpPr>
            <a:spLocks noGrp="1"/>
          </p:cNvSpPr>
          <p:nvPr>
            <p:ph sz="quarter" idx="15"/>
          </p:nvPr>
        </p:nvSpPr>
        <p:spPr/>
        <p:txBody>
          <a:bodyPr/>
          <a:lstStyle/>
          <a:p>
            <a:r>
              <a:rPr lang="ru-RU" dirty="0" smtClean="0"/>
              <a:t>Нормативное правовое регулирование</a:t>
            </a:r>
            <a:endParaRPr lang="ru-RU" dirty="0"/>
          </a:p>
        </p:txBody>
      </p:sp>
      <p:sp>
        <p:nvSpPr>
          <p:cNvPr id="27" name="Прямоугольник 26">
            <a:hlinkClick r:id="" action="ppaction://noaction"/>
          </p:cNvPr>
          <p:cNvSpPr/>
          <p:nvPr/>
        </p:nvSpPr>
        <p:spPr>
          <a:xfrm>
            <a:off x="371622" y="2542258"/>
            <a:ext cx="9117882"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200" dirty="0">
                <a:solidFill>
                  <a:schemeClr val="tx1">
                    <a:lumMod val="50000"/>
                    <a:lumOff val="50000"/>
                  </a:schemeClr>
                </a:solidFill>
              </a:rPr>
              <a:t>П</a:t>
            </a:r>
            <a:r>
              <a:rPr lang="ru-RU" sz="2200" dirty="0" smtClean="0">
                <a:solidFill>
                  <a:schemeClr val="tx1">
                    <a:lumMod val="50000"/>
                    <a:lumOff val="50000"/>
                  </a:schemeClr>
                </a:solidFill>
              </a:rPr>
              <a:t>рисоединение сетей электросвязи и их взаимодействие</a:t>
            </a:r>
            <a:endParaRPr lang="ru-RU" sz="2200" dirty="0">
              <a:solidFill>
                <a:schemeClr val="tx1">
                  <a:lumMod val="50000"/>
                  <a:lumOff val="50000"/>
                </a:schemeClr>
              </a:solidFill>
            </a:endParaRPr>
          </a:p>
        </p:txBody>
      </p:sp>
      <p:sp>
        <p:nvSpPr>
          <p:cNvPr id="28" name="Прямоугольник 27"/>
          <p:cNvSpPr/>
          <p:nvPr/>
        </p:nvSpPr>
        <p:spPr>
          <a:xfrm>
            <a:off x="344487" y="2545499"/>
            <a:ext cx="118938"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200"/>
          </a:p>
        </p:txBody>
      </p:sp>
      <p:sp>
        <p:nvSpPr>
          <p:cNvPr id="29" name="Прямоугольник 28">
            <a:hlinkClick r:id="" action="ppaction://noaction"/>
          </p:cNvPr>
          <p:cNvSpPr/>
          <p:nvPr/>
        </p:nvSpPr>
        <p:spPr>
          <a:xfrm>
            <a:off x="371622" y="3695238"/>
            <a:ext cx="9117882"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200" dirty="0">
                <a:solidFill>
                  <a:schemeClr val="tx1">
                    <a:lumMod val="50000"/>
                    <a:lumOff val="50000"/>
                  </a:schemeClr>
                </a:solidFill>
              </a:rPr>
              <a:t>Р</a:t>
            </a:r>
            <a:r>
              <a:rPr lang="ru-RU" sz="2200" dirty="0" smtClean="0">
                <a:solidFill>
                  <a:schemeClr val="tx1">
                    <a:lumMod val="50000"/>
                    <a:lumOff val="50000"/>
                  </a:schemeClr>
                </a:solidFill>
              </a:rPr>
              <a:t>аспределение и использование ресурсов нумерации</a:t>
            </a:r>
            <a:endParaRPr lang="ru-RU" sz="2200" dirty="0">
              <a:solidFill>
                <a:schemeClr val="tx1">
                  <a:lumMod val="50000"/>
                  <a:lumOff val="50000"/>
                </a:schemeClr>
              </a:solidFill>
            </a:endParaRPr>
          </a:p>
        </p:txBody>
      </p:sp>
      <p:sp>
        <p:nvSpPr>
          <p:cNvPr id="30" name="Прямоугольник 29"/>
          <p:cNvSpPr/>
          <p:nvPr/>
        </p:nvSpPr>
        <p:spPr>
          <a:xfrm>
            <a:off x="344487" y="3696670"/>
            <a:ext cx="118938"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200"/>
          </a:p>
        </p:txBody>
      </p:sp>
      <p:sp>
        <p:nvSpPr>
          <p:cNvPr id="31" name="Прямоугольник 30"/>
          <p:cNvSpPr/>
          <p:nvPr/>
        </p:nvSpPr>
        <p:spPr>
          <a:xfrm>
            <a:off x="386223" y="2060848"/>
            <a:ext cx="8280920" cy="369332"/>
          </a:xfrm>
          <a:prstGeom prst="rect">
            <a:avLst/>
          </a:prstGeom>
        </p:spPr>
        <p:txBody>
          <a:bodyPr wrap="square">
            <a:spAutoFit/>
          </a:bodyPr>
          <a:lstStyle/>
          <a:p>
            <a:pPr lvl="0"/>
            <a:r>
              <a:rPr lang="ru-RU" sz="1800" b="1" dirty="0" smtClean="0">
                <a:solidFill>
                  <a:srgbClr val="4D4D4D"/>
                </a:solidFill>
                <a:ea typeface="Gill Sans" charset="0"/>
                <a:cs typeface="Gill Sans" charset="0"/>
              </a:rPr>
              <a:t>Актами Правительства Российской Федерации устанавливаются требования.</a:t>
            </a:r>
            <a:endParaRPr lang="ru-RU" sz="1800" b="1" dirty="0">
              <a:solidFill>
                <a:srgbClr val="4D4D4D"/>
              </a:solidFill>
              <a:ea typeface="Gill Sans" charset="0"/>
              <a:cs typeface="Gill Sans" charset="0"/>
            </a:endParaRPr>
          </a:p>
        </p:txBody>
      </p:sp>
      <p:sp>
        <p:nvSpPr>
          <p:cNvPr id="32" name="Прямоугольник 31">
            <a:hlinkClick r:id="" action="ppaction://noaction"/>
          </p:cNvPr>
          <p:cNvSpPr/>
          <p:nvPr/>
        </p:nvSpPr>
        <p:spPr>
          <a:xfrm>
            <a:off x="371622" y="3119174"/>
            <a:ext cx="9117882"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200" dirty="0" smtClean="0">
                <a:solidFill>
                  <a:schemeClr val="tx1">
                    <a:lumMod val="50000"/>
                    <a:lumOff val="50000"/>
                  </a:schemeClr>
                </a:solidFill>
              </a:rPr>
              <a:t>Регистрация радиоэлектронных средств и высокочастотных устройств</a:t>
            </a:r>
            <a:endParaRPr lang="ru-RU" sz="2200" dirty="0">
              <a:solidFill>
                <a:schemeClr val="tx1">
                  <a:lumMod val="50000"/>
                  <a:lumOff val="50000"/>
                </a:schemeClr>
              </a:solidFill>
            </a:endParaRPr>
          </a:p>
        </p:txBody>
      </p:sp>
      <p:sp>
        <p:nvSpPr>
          <p:cNvPr id="33" name="Прямоугольник 32"/>
          <p:cNvSpPr/>
          <p:nvPr/>
        </p:nvSpPr>
        <p:spPr>
          <a:xfrm>
            <a:off x="344487" y="3122415"/>
            <a:ext cx="118938"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200"/>
          </a:p>
        </p:txBody>
      </p:sp>
      <p:sp>
        <p:nvSpPr>
          <p:cNvPr id="34" name="Прямоугольник 33">
            <a:hlinkClick r:id="" action="ppaction://noaction"/>
          </p:cNvPr>
          <p:cNvSpPr/>
          <p:nvPr/>
        </p:nvSpPr>
        <p:spPr>
          <a:xfrm>
            <a:off x="371622" y="4870012"/>
            <a:ext cx="9117882"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200" dirty="0" smtClean="0">
                <a:solidFill>
                  <a:schemeClr val="tx1">
                    <a:lumMod val="50000"/>
                    <a:lumOff val="50000"/>
                  </a:schemeClr>
                </a:solidFill>
              </a:rPr>
              <a:t>Оценка соответствия в области связи</a:t>
            </a:r>
            <a:endParaRPr lang="ru-RU" sz="2200" dirty="0">
              <a:solidFill>
                <a:schemeClr val="tx1">
                  <a:lumMod val="50000"/>
                  <a:lumOff val="50000"/>
                </a:schemeClr>
              </a:solidFill>
            </a:endParaRPr>
          </a:p>
        </p:txBody>
      </p:sp>
      <p:sp>
        <p:nvSpPr>
          <p:cNvPr id="35" name="Прямоугольник 34"/>
          <p:cNvSpPr/>
          <p:nvPr/>
        </p:nvSpPr>
        <p:spPr>
          <a:xfrm>
            <a:off x="344487" y="4871444"/>
            <a:ext cx="118938"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200"/>
          </a:p>
        </p:txBody>
      </p:sp>
      <p:sp>
        <p:nvSpPr>
          <p:cNvPr id="36" name="Прямоугольник 35">
            <a:hlinkClick r:id="" action="ppaction://noaction"/>
          </p:cNvPr>
          <p:cNvSpPr/>
          <p:nvPr/>
        </p:nvSpPr>
        <p:spPr>
          <a:xfrm>
            <a:off x="371622" y="4293948"/>
            <a:ext cx="9117882"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200" dirty="0" smtClean="0">
                <a:solidFill>
                  <a:schemeClr val="tx1">
                    <a:lumMod val="50000"/>
                    <a:lumOff val="50000"/>
                  </a:schemeClr>
                </a:solidFill>
              </a:rPr>
              <a:t>Лицензирование деятельности в области оказания услуг связи </a:t>
            </a:r>
            <a:endParaRPr lang="ru-RU" sz="2200" dirty="0">
              <a:solidFill>
                <a:schemeClr val="tx1">
                  <a:lumMod val="50000"/>
                  <a:lumOff val="50000"/>
                </a:schemeClr>
              </a:solidFill>
            </a:endParaRPr>
          </a:p>
        </p:txBody>
      </p:sp>
      <p:sp>
        <p:nvSpPr>
          <p:cNvPr id="37" name="Прямоугольник 36"/>
          <p:cNvSpPr/>
          <p:nvPr/>
        </p:nvSpPr>
        <p:spPr>
          <a:xfrm>
            <a:off x="344487" y="4297189"/>
            <a:ext cx="118938"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200"/>
          </a:p>
        </p:txBody>
      </p:sp>
      <p:sp>
        <p:nvSpPr>
          <p:cNvPr id="38" name="Прямоугольник 37">
            <a:hlinkClick r:id="" action="ppaction://noaction"/>
          </p:cNvPr>
          <p:cNvSpPr/>
          <p:nvPr/>
        </p:nvSpPr>
        <p:spPr>
          <a:xfrm>
            <a:off x="371622" y="5437343"/>
            <a:ext cx="9117882"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200" dirty="0" smtClean="0">
                <a:solidFill>
                  <a:schemeClr val="tx1">
                    <a:lumMod val="50000"/>
                    <a:lumOff val="50000"/>
                  </a:schemeClr>
                </a:solidFill>
              </a:rPr>
              <a:t>Оказание услуг связи</a:t>
            </a:r>
            <a:endParaRPr lang="ru-RU" sz="2200" dirty="0">
              <a:solidFill>
                <a:schemeClr val="tx1">
                  <a:lumMod val="50000"/>
                  <a:lumOff val="50000"/>
                </a:schemeClr>
              </a:solidFill>
            </a:endParaRPr>
          </a:p>
        </p:txBody>
      </p:sp>
      <p:sp>
        <p:nvSpPr>
          <p:cNvPr id="39" name="Прямоугольник 38"/>
          <p:cNvSpPr/>
          <p:nvPr/>
        </p:nvSpPr>
        <p:spPr>
          <a:xfrm>
            <a:off x="344487" y="5438775"/>
            <a:ext cx="118938"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200"/>
          </a:p>
        </p:txBody>
      </p:sp>
    </p:spTree>
    <p:extLst>
      <p:ext uri="{BB962C8B-B14F-4D97-AF65-F5344CB8AC3E}">
        <p14:creationId xmlns:p14="http://schemas.microsoft.com/office/powerpoint/2010/main" val="3230875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13</a:t>
            </a:fld>
            <a:endParaRPr lang="ru-RU" sz="3100" spc="-300" dirty="0"/>
          </a:p>
        </p:txBody>
      </p:sp>
      <p:sp>
        <p:nvSpPr>
          <p:cNvPr id="3" name="Название 2"/>
          <p:cNvSpPr>
            <a:spLocks noGrp="1"/>
          </p:cNvSpPr>
          <p:nvPr>
            <p:ph type="title"/>
          </p:nvPr>
        </p:nvSpPr>
        <p:spPr>
          <a:xfrm>
            <a:off x="1105008" y="325085"/>
            <a:ext cx="6872328" cy="504714"/>
          </a:xfrm>
        </p:spPr>
        <p:txBody>
          <a:bodyPr/>
          <a:lstStyle/>
          <a:p>
            <a:r>
              <a:rPr lang="ru-RU" dirty="0" smtClean="0"/>
              <a:t>Совместное использование </a:t>
            </a:r>
            <a:br>
              <a:rPr lang="ru-RU" dirty="0" smtClean="0"/>
            </a:br>
            <a:r>
              <a:rPr lang="ru-RU" dirty="0" smtClean="0"/>
              <a:t>средств связи</a:t>
            </a:r>
            <a:endParaRPr lang="ru-RU" dirty="0"/>
          </a:p>
        </p:txBody>
      </p:sp>
      <p:sp>
        <p:nvSpPr>
          <p:cNvPr id="5" name="Содержимое 4"/>
          <p:cNvSpPr>
            <a:spLocks noGrp="1"/>
          </p:cNvSpPr>
          <p:nvPr>
            <p:ph sz="quarter" idx="15"/>
          </p:nvPr>
        </p:nvSpPr>
        <p:spPr/>
        <p:txBody>
          <a:bodyPr/>
          <a:lstStyle/>
          <a:p>
            <a:r>
              <a:rPr lang="ru-RU" dirty="0" smtClean="0"/>
              <a:t>Нормативное правовое регулирование</a:t>
            </a:r>
            <a:endParaRPr lang="ru-RU" dirty="0"/>
          </a:p>
        </p:txBody>
      </p:sp>
      <p:sp>
        <p:nvSpPr>
          <p:cNvPr id="7" name="Прямоугольник 6">
            <a:hlinkClick r:id="" action="ppaction://noaction"/>
          </p:cNvPr>
          <p:cNvSpPr/>
          <p:nvPr/>
        </p:nvSpPr>
        <p:spPr>
          <a:xfrm>
            <a:off x="2000670" y="3217321"/>
            <a:ext cx="6408713"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dirty="0" smtClean="0">
                <a:solidFill>
                  <a:schemeClr val="tx1">
                    <a:lumMod val="50000"/>
                    <a:lumOff val="50000"/>
                  </a:schemeClr>
                </a:solidFill>
              </a:rPr>
              <a:t>Проектирование и построение сетей связи</a:t>
            </a:r>
            <a:endParaRPr lang="ru-RU" sz="2400" dirty="0">
              <a:solidFill>
                <a:schemeClr val="tx1">
                  <a:lumMod val="50000"/>
                  <a:lumOff val="50000"/>
                </a:schemeClr>
              </a:solidFill>
            </a:endParaRPr>
          </a:p>
        </p:txBody>
      </p:sp>
      <p:sp>
        <p:nvSpPr>
          <p:cNvPr id="8" name="Прямоугольник 7"/>
          <p:cNvSpPr/>
          <p:nvPr/>
        </p:nvSpPr>
        <p:spPr>
          <a:xfrm>
            <a:off x="1856655" y="3220562"/>
            <a:ext cx="160494"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10" name="Прямоугольник 9">
            <a:hlinkClick r:id="" action="ppaction://noaction"/>
          </p:cNvPr>
          <p:cNvSpPr/>
          <p:nvPr/>
        </p:nvSpPr>
        <p:spPr>
          <a:xfrm>
            <a:off x="2000670" y="4513465"/>
            <a:ext cx="6408713"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dirty="0" smtClean="0">
                <a:solidFill>
                  <a:schemeClr val="tx1">
                    <a:lumMod val="50000"/>
                    <a:lumOff val="50000"/>
                  </a:schemeClr>
                </a:solidFill>
              </a:rPr>
              <a:t>Применение средств связи</a:t>
            </a:r>
            <a:endParaRPr lang="ru-RU" sz="2400" dirty="0">
              <a:solidFill>
                <a:schemeClr val="tx1">
                  <a:lumMod val="50000"/>
                  <a:lumOff val="50000"/>
                </a:schemeClr>
              </a:solidFill>
            </a:endParaRPr>
          </a:p>
        </p:txBody>
      </p:sp>
      <p:sp>
        <p:nvSpPr>
          <p:cNvPr id="11" name="Прямоугольник 10"/>
          <p:cNvSpPr/>
          <p:nvPr/>
        </p:nvSpPr>
        <p:spPr>
          <a:xfrm>
            <a:off x="1856655" y="4514897"/>
            <a:ext cx="160494"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18" name="Прямоугольник 17"/>
          <p:cNvSpPr/>
          <p:nvPr/>
        </p:nvSpPr>
        <p:spPr>
          <a:xfrm>
            <a:off x="776536" y="2735911"/>
            <a:ext cx="7632847" cy="369332"/>
          </a:xfrm>
          <a:prstGeom prst="rect">
            <a:avLst/>
          </a:prstGeom>
        </p:spPr>
        <p:txBody>
          <a:bodyPr wrap="square">
            <a:spAutoFit/>
          </a:bodyPr>
          <a:lstStyle/>
          <a:p>
            <a:pPr lvl="0" algn="r"/>
            <a:r>
              <a:rPr lang="ru-RU" sz="1800" b="1" dirty="0" smtClean="0">
                <a:solidFill>
                  <a:srgbClr val="4D4D4D"/>
                </a:solidFill>
                <a:ea typeface="Gill Sans" charset="0"/>
                <a:cs typeface="Gill Sans" charset="0"/>
              </a:rPr>
              <a:t>Приказами </a:t>
            </a:r>
            <a:r>
              <a:rPr lang="ru-RU" sz="1800" b="1" dirty="0" err="1" smtClean="0">
                <a:solidFill>
                  <a:srgbClr val="4D4D4D"/>
                </a:solidFill>
                <a:ea typeface="Gill Sans" charset="0"/>
                <a:cs typeface="Gill Sans" charset="0"/>
              </a:rPr>
              <a:t>Минкомсвязи</a:t>
            </a:r>
            <a:r>
              <a:rPr lang="ru-RU" sz="1800" b="1" dirty="0" smtClean="0">
                <a:solidFill>
                  <a:srgbClr val="4D4D4D"/>
                </a:solidFill>
                <a:ea typeface="Gill Sans" charset="0"/>
                <a:cs typeface="Gill Sans" charset="0"/>
              </a:rPr>
              <a:t> России устанавливаются требования:</a:t>
            </a:r>
            <a:endParaRPr lang="ru-RU" sz="1800" b="1" dirty="0">
              <a:solidFill>
                <a:srgbClr val="4D4D4D"/>
              </a:solidFill>
              <a:ea typeface="Gill Sans" charset="0"/>
              <a:cs typeface="Gill Sans" charset="0"/>
            </a:endParaRPr>
          </a:p>
        </p:txBody>
      </p:sp>
      <p:sp>
        <p:nvSpPr>
          <p:cNvPr id="15" name="Прямоугольник 14">
            <a:hlinkClick r:id="" action="ppaction://noaction"/>
          </p:cNvPr>
          <p:cNvSpPr/>
          <p:nvPr/>
        </p:nvSpPr>
        <p:spPr>
          <a:xfrm>
            <a:off x="2000670" y="3865393"/>
            <a:ext cx="6408713"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dirty="0" smtClean="0">
                <a:solidFill>
                  <a:schemeClr val="tx1">
                    <a:lumMod val="50000"/>
                    <a:lumOff val="50000"/>
                  </a:schemeClr>
                </a:solidFill>
              </a:rPr>
              <a:t>Ввод и эксплуатация сетей связи</a:t>
            </a:r>
            <a:endParaRPr lang="ru-RU" sz="2400" dirty="0">
              <a:solidFill>
                <a:schemeClr val="tx1">
                  <a:lumMod val="50000"/>
                  <a:lumOff val="50000"/>
                </a:schemeClr>
              </a:solidFill>
            </a:endParaRPr>
          </a:p>
        </p:txBody>
      </p:sp>
      <p:sp>
        <p:nvSpPr>
          <p:cNvPr id="16" name="Прямоугольник 15"/>
          <p:cNvSpPr/>
          <p:nvPr/>
        </p:nvSpPr>
        <p:spPr>
          <a:xfrm>
            <a:off x="1856655" y="3868634"/>
            <a:ext cx="160494"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25" name="Прямоугольник 24">
            <a:hlinkClick r:id="" action="ppaction://noaction"/>
          </p:cNvPr>
          <p:cNvSpPr/>
          <p:nvPr/>
        </p:nvSpPr>
        <p:spPr>
          <a:xfrm>
            <a:off x="2000670" y="5157192"/>
            <a:ext cx="6408713" cy="4242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dirty="0" smtClean="0">
                <a:solidFill>
                  <a:schemeClr val="tx1">
                    <a:lumMod val="50000"/>
                    <a:lumOff val="50000"/>
                  </a:schemeClr>
                </a:solidFill>
              </a:rPr>
              <a:t>Иные требования</a:t>
            </a:r>
            <a:endParaRPr lang="ru-RU" sz="2400" dirty="0">
              <a:solidFill>
                <a:schemeClr val="tx1">
                  <a:lumMod val="50000"/>
                  <a:lumOff val="50000"/>
                </a:schemeClr>
              </a:solidFill>
            </a:endParaRPr>
          </a:p>
        </p:txBody>
      </p:sp>
      <p:sp>
        <p:nvSpPr>
          <p:cNvPr id="26" name="Прямоугольник 25"/>
          <p:cNvSpPr/>
          <p:nvPr/>
        </p:nvSpPr>
        <p:spPr>
          <a:xfrm>
            <a:off x="1856655" y="5158624"/>
            <a:ext cx="160494" cy="426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Tree>
    <p:extLst>
      <p:ext uri="{BB962C8B-B14F-4D97-AF65-F5344CB8AC3E}">
        <p14:creationId xmlns:p14="http://schemas.microsoft.com/office/powerpoint/2010/main" val="3523295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a:hlinkClick r:id="" action="ppaction://noaction"/>
          </p:cNvPr>
          <p:cNvSpPr/>
          <p:nvPr/>
        </p:nvSpPr>
        <p:spPr>
          <a:xfrm>
            <a:off x="3533294" y="2636912"/>
            <a:ext cx="6358955" cy="136815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a:r>
              <a:rPr lang="ru-RU" sz="3600" dirty="0" smtClean="0">
                <a:solidFill>
                  <a:schemeClr val="tx1">
                    <a:lumMod val="50000"/>
                    <a:lumOff val="50000"/>
                  </a:schemeClr>
                </a:solidFill>
              </a:rPr>
              <a:t>Результаты по состоянию </a:t>
            </a:r>
            <a:endParaRPr lang="en-US" sz="3600" dirty="0" smtClean="0">
              <a:solidFill>
                <a:schemeClr val="tx1">
                  <a:lumMod val="50000"/>
                  <a:lumOff val="50000"/>
                </a:schemeClr>
              </a:solidFill>
            </a:endParaRPr>
          </a:p>
          <a:p>
            <a:pPr marL="269875"/>
            <a:r>
              <a:rPr lang="ru-RU" sz="3600" dirty="0" smtClean="0">
                <a:solidFill>
                  <a:schemeClr val="tx1">
                    <a:lumMod val="50000"/>
                    <a:lumOff val="50000"/>
                  </a:schemeClr>
                </a:solidFill>
              </a:rPr>
              <a:t>на сентябрь 2016 года</a:t>
            </a:r>
            <a:endParaRPr lang="ru-RU" sz="3600" dirty="0">
              <a:solidFill>
                <a:schemeClr val="tx1">
                  <a:lumMod val="50000"/>
                  <a:lumOff val="50000"/>
                </a:schemeClr>
              </a:solidFill>
            </a:endParaRPr>
          </a:p>
        </p:txBody>
      </p:sp>
      <p:sp>
        <p:nvSpPr>
          <p:cNvPr id="12" name="Прямоугольник 11"/>
          <p:cNvSpPr/>
          <p:nvPr/>
        </p:nvSpPr>
        <p:spPr>
          <a:xfrm>
            <a:off x="3440833" y="2632043"/>
            <a:ext cx="184920" cy="137475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3440832" y="6165304"/>
            <a:ext cx="6391365" cy="430887"/>
          </a:xfrm>
          <a:prstGeom prst="rect">
            <a:avLst/>
          </a:prstGeom>
        </p:spPr>
        <p:txBody>
          <a:bodyPr wrap="none">
            <a:spAutoFit/>
          </a:bodyPr>
          <a:lstStyle/>
          <a:p>
            <a:pPr marL="179388"/>
            <a:r>
              <a:rPr lang="ru-RU" sz="2200" b="1" dirty="0" smtClean="0">
                <a:solidFill>
                  <a:schemeClr val="tx2"/>
                </a:solidFill>
              </a:rPr>
              <a:t>В </a:t>
            </a:r>
            <a:r>
              <a:rPr lang="ru-RU" sz="2200" b="1" dirty="0">
                <a:solidFill>
                  <a:schemeClr val="tx2"/>
                </a:solidFill>
              </a:rPr>
              <a:t>части </a:t>
            </a:r>
            <a:r>
              <a:rPr lang="ru-RU" sz="2200" b="1" dirty="0" smtClean="0">
                <a:solidFill>
                  <a:schemeClr val="tx2"/>
                </a:solidFill>
              </a:rPr>
              <a:t>обсуждаемых на конференции вопросов</a:t>
            </a:r>
            <a:endParaRPr lang="ru-RU" sz="2200" b="1" dirty="0">
              <a:solidFill>
                <a:schemeClr val="tx2"/>
              </a:solidFill>
            </a:endParaRPr>
          </a:p>
        </p:txBody>
      </p:sp>
    </p:spTree>
    <p:extLst>
      <p:ext uri="{BB962C8B-B14F-4D97-AF65-F5344CB8AC3E}">
        <p14:creationId xmlns:p14="http://schemas.microsoft.com/office/powerpoint/2010/main" val="30321310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15</a:t>
            </a:fld>
            <a:endParaRPr lang="ru-RU" sz="3100" spc="-300" dirty="0"/>
          </a:p>
        </p:txBody>
      </p:sp>
      <p:sp>
        <p:nvSpPr>
          <p:cNvPr id="3" name="Заголовок 2"/>
          <p:cNvSpPr>
            <a:spLocks noGrp="1"/>
          </p:cNvSpPr>
          <p:nvPr>
            <p:ph type="title"/>
          </p:nvPr>
        </p:nvSpPr>
        <p:spPr>
          <a:xfrm>
            <a:off x="1105008" y="325085"/>
            <a:ext cx="6512288" cy="504714"/>
          </a:xfrm>
        </p:spPr>
        <p:txBody>
          <a:bodyPr/>
          <a:lstStyle/>
          <a:p>
            <a:pPr marL="179388"/>
            <a:r>
              <a:rPr lang="ru-RU" dirty="0">
                <a:solidFill>
                  <a:schemeClr val="tx1">
                    <a:lumMod val="50000"/>
                    <a:lumOff val="50000"/>
                  </a:schemeClr>
                </a:solidFill>
              </a:rPr>
              <a:t>НОРМАТИВНЫЕ ПРАВОВЫЕ </a:t>
            </a:r>
            <a:r>
              <a:rPr lang="ru-RU" dirty="0" smtClean="0">
                <a:solidFill>
                  <a:schemeClr val="tx1">
                    <a:lumMod val="50000"/>
                    <a:lumOff val="50000"/>
                  </a:schemeClr>
                </a:solidFill>
              </a:rPr>
              <a:t>АКТЫ</a:t>
            </a:r>
            <a:br>
              <a:rPr lang="ru-RU" dirty="0" smtClean="0">
                <a:solidFill>
                  <a:schemeClr val="tx1">
                    <a:lumMod val="50000"/>
                    <a:lumOff val="50000"/>
                  </a:schemeClr>
                </a:solidFill>
              </a:rPr>
            </a:br>
            <a:r>
              <a:rPr lang="ru-RU" dirty="0" smtClean="0">
                <a:solidFill>
                  <a:schemeClr val="tx1">
                    <a:lumMod val="50000"/>
                    <a:lumOff val="50000"/>
                  </a:schemeClr>
                </a:solidFill>
              </a:rPr>
              <a:t>2014 год</a:t>
            </a:r>
            <a:endParaRPr lang="ru-RU" dirty="0">
              <a:solidFill>
                <a:schemeClr val="tx1">
                  <a:lumMod val="50000"/>
                  <a:lumOff val="50000"/>
                </a:schemeClr>
              </a:solidFill>
            </a:endParaRPr>
          </a:p>
        </p:txBody>
      </p:sp>
      <p:sp>
        <p:nvSpPr>
          <p:cNvPr id="19" name="Объект 3"/>
          <p:cNvSpPr>
            <a:spLocks noGrp="1"/>
          </p:cNvSpPr>
          <p:nvPr>
            <p:ph sz="quarter" idx="15"/>
          </p:nvPr>
        </p:nvSpPr>
        <p:spPr>
          <a:xfrm>
            <a:off x="200472" y="1196752"/>
            <a:ext cx="9506190" cy="394575"/>
          </a:xfrm>
        </p:spPr>
        <p:txBody>
          <a:bodyPr/>
          <a:lstStyle/>
          <a:p>
            <a:pPr algn="just"/>
            <a:r>
              <a:rPr lang="ru-RU" b="1" dirty="0" smtClean="0"/>
              <a:t>По вопросам применения средств связи</a:t>
            </a:r>
            <a:endParaRPr lang="ru-RU" sz="1600" b="1" dirty="0">
              <a:solidFill>
                <a:srgbClr val="000000"/>
              </a:solidFill>
            </a:endParaRPr>
          </a:p>
        </p:txBody>
      </p:sp>
      <p:sp>
        <p:nvSpPr>
          <p:cNvPr id="7" name="5-конечная звезда 6"/>
          <p:cNvSpPr/>
          <p:nvPr/>
        </p:nvSpPr>
        <p:spPr>
          <a:xfrm>
            <a:off x="-15552" y="3730999"/>
            <a:ext cx="3815089" cy="2749227"/>
          </a:xfrm>
          <a:prstGeom prst="star5">
            <a:avLst/>
          </a:prstGeom>
          <a:ln>
            <a:solidFill>
              <a:srgbClr val="FFC000"/>
            </a:solidFill>
          </a:ln>
          <a:effectLst>
            <a:outerShdw blurRad="107950" dist="12700" dir="5400000" algn="ctr">
              <a:srgbClr val="000000"/>
            </a:outerShdw>
          </a:effectLst>
          <a:scene3d>
            <a:camera prst="perspectiveAbove"/>
            <a:lightRig rig="soft" dir="t">
              <a:rot lat="0" lon="0" rev="0"/>
            </a:lightRig>
          </a:scene3d>
          <a:sp3d contourW="44450" prstMaterial="matte">
            <a:bevelT w="63500" h="63500" prst="artDeco"/>
            <a:contourClr>
              <a:srgbClr val="FFFFFF"/>
            </a:contourClr>
          </a:sp3d>
        </p:spPr>
        <p:style>
          <a:lnRef idx="3">
            <a:schemeClr val="lt1"/>
          </a:lnRef>
          <a:fillRef idx="1">
            <a:schemeClr val="accent1"/>
          </a:fillRef>
          <a:effectRef idx="1">
            <a:schemeClr val="accent1"/>
          </a:effectRef>
          <a:fontRef idx="minor">
            <a:schemeClr val="lt1"/>
          </a:fontRef>
        </p:style>
        <p:txBody>
          <a:bodyPr tIns="0" bIns="360000" rtlCol="0" anchor="ctr"/>
          <a:lstStyle/>
          <a:p>
            <a:pPr algn="ctr"/>
            <a:r>
              <a:rPr lang="ru-RU" sz="2400" b="1" dirty="0" smtClean="0"/>
              <a:t>12 </a:t>
            </a:r>
            <a:r>
              <a:rPr lang="ru-RU" sz="1600" b="1" dirty="0" smtClean="0"/>
              <a:t>приказов</a:t>
            </a:r>
          </a:p>
          <a:p>
            <a:pPr algn="ctr"/>
            <a:r>
              <a:rPr lang="ru-RU" sz="1600" b="1" dirty="0" smtClean="0"/>
              <a:t>за 2014 год</a:t>
            </a:r>
            <a:endParaRPr lang="ru-RU" sz="1600" b="1" dirty="0"/>
          </a:p>
        </p:txBody>
      </p:sp>
      <p:sp>
        <p:nvSpPr>
          <p:cNvPr id="9" name="5-конечная звезда 8"/>
          <p:cNvSpPr/>
          <p:nvPr/>
        </p:nvSpPr>
        <p:spPr>
          <a:xfrm>
            <a:off x="1928664" y="3226943"/>
            <a:ext cx="3815089" cy="2749227"/>
          </a:xfrm>
          <a:prstGeom prst="star5">
            <a:avLst/>
          </a:prstGeom>
          <a:ln>
            <a:solidFill>
              <a:srgbClr val="FFC000"/>
            </a:solidFill>
          </a:ln>
          <a:effectLst>
            <a:outerShdw blurRad="107950" dist="12700" dir="5400000" algn="ctr">
              <a:srgbClr val="000000"/>
            </a:outerShdw>
          </a:effectLst>
          <a:scene3d>
            <a:camera prst="perspectiveAbove"/>
            <a:lightRig rig="soft" dir="t">
              <a:rot lat="0" lon="0" rev="0"/>
            </a:lightRig>
          </a:scene3d>
          <a:sp3d contourW="44450" prstMaterial="matte">
            <a:bevelT w="63500" h="63500" prst="artDeco"/>
            <a:contourClr>
              <a:srgbClr val="FFFFFF"/>
            </a:contourClr>
          </a:sp3d>
        </p:spPr>
        <p:style>
          <a:lnRef idx="3">
            <a:schemeClr val="lt1"/>
          </a:lnRef>
          <a:fillRef idx="1">
            <a:schemeClr val="accent1"/>
          </a:fillRef>
          <a:effectRef idx="1">
            <a:schemeClr val="accent1"/>
          </a:effectRef>
          <a:fontRef idx="minor">
            <a:schemeClr val="lt1"/>
          </a:fontRef>
        </p:style>
        <p:txBody>
          <a:bodyPr tIns="0" bIns="360000" rtlCol="0" anchor="ctr"/>
          <a:lstStyle/>
          <a:p>
            <a:pPr algn="ctr">
              <a:lnSpc>
                <a:spcPts val="2000"/>
              </a:lnSpc>
            </a:pPr>
            <a:endParaRPr lang="ru-RU" sz="2400" b="1" dirty="0" smtClean="0">
              <a:solidFill>
                <a:schemeClr val="bg1"/>
              </a:solidFill>
            </a:endParaRPr>
          </a:p>
          <a:p>
            <a:pPr algn="ctr">
              <a:lnSpc>
                <a:spcPts val="2400"/>
              </a:lnSpc>
            </a:pPr>
            <a:r>
              <a:rPr lang="ru-RU" sz="2400" b="1" dirty="0" smtClean="0">
                <a:solidFill>
                  <a:schemeClr val="bg1"/>
                </a:solidFill>
              </a:rPr>
              <a:t>1 ППРФ</a:t>
            </a:r>
          </a:p>
          <a:p>
            <a:pPr algn="ctr">
              <a:lnSpc>
                <a:spcPts val="2400"/>
              </a:lnSpc>
            </a:pPr>
            <a:r>
              <a:rPr lang="ru-RU" sz="2400" b="1" dirty="0" smtClean="0">
                <a:solidFill>
                  <a:schemeClr val="bg1"/>
                </a:solidFill>
              </a:rPr>
              <a:t>12</a:t>
            </a:r>
            <a:r>
              <a:rPr lang="ru-RU" sz="2800" b="1" dirty="0" smtClean="0">
                <a:solidFill>
                  <a:schemeClr val="bg1"/>
                </a:solidFill>
              </a:rPr>
              <a:t> </a:t>
            </a:r>
            <a:r>
              <a:rPr lang="ru-RU" sz="1600" b="1" dirty="0" smtClean="0">
                <a:solidFill>
                  <a:schemeClr val="bg1"/>
                </a:solidFill>
              </a:rPr>
              <a:t>приказов</a:t>
            </a:r>
            <a:endParaRPr lang="ru-RU" sz="1600" b="1" dirty="0">
              <a:solidFill>
                <a:schemeClr val="bg1"/>
              </a:solidFill>
            </a:endParaRPr>
          </a:p>
          <a:p>
            <a:pPr algn="ctr">
              <a:lnSpc>
                <a:spcPts val="2400"/>
              </a:lnSpc>
            </a:pPr>
            <a:r>
              <a:rPr lang="ru-RU" sz="1600" b="1" dirty="0">
                <a:solidFill>
                  <a:schemeClr val="bg1"/>
                </a:solidFill>
              </a:rPr>
              <a:t> </a:t>
            </a:r>
            <a:r>
              <a:rPr lang="ru-RU" sz="1600" b="1" dirty="0" smtClean="0">
                <a:solidFill>
                  <a:schemeClr val="bg1"/>
                </a:solidFill>
              </a:rPr>
              <a:t>за 2015 год</a:t>
            </a:r>
            <a:endParaRPr lang="ru-RU" sz="1600" b="1" dirty="0">
              <a:solidFill>
                <a:schemeClr val="bg1"/>
              </a:solidFill>
            </a:endParaRPr>
          </a:p>
        </p:txBody>
      </p:sp>
      <p:sp>
        <p:nvSpPr>
          <p:cNvPr id="10" name="5-конечная звезда 9"/>
          <p:cNvSpPr/>
          <p:nvPr/>
        </p:nvSpPr>
        <p:spPr>
          <a:xfrm>
            <a:off x="3409682" y="1811695"/>
            <a:ext cx="5636932" cy="4236483"/>
          </a:xfrm>
          <a:prstGeom prst="star5">
            <a:avLst/>
          </a:prstGeom>
          <a:ln>
            <a:solidFill>
              <a:srgbClr val="FFC000"/>
            </a:solidFill>
          </a:ln>
          <a:effectLst>
            <a:outerShdw blurRad="107950" dist="12700" dir="5400000" algn="ctr">
              <a:srgbClr val="000000"/>
            </a:outerShdw>
          </a:effectLst>
          <a:scene3d>
            <a:camera prst="perspectiveAbove"/>
            <a:lightRig rig="soft" dir="t">
              <a:rot lat="0" lon="0" rev="0"/>
            </a:lightRig>
          </a:scene3d>
          <a:sp3d contourW="44450" prstMaterial="matte">
            <a:bevelT w="63500" h="63500" prst="artDeco"/>
            <a:contourClr>
              <a:srgbClr val="FFFFFF"/>
            </a:contourClr>
          </a:sp3d>
        </p:spPr>
        <p:style>
          <a:lnRef idx="3">
            <a:schemeClr val="lt1"/>
          </a:lnRef>
          <a:fillRef idx="1">
            <a:schemeClr val="accent1"/>
          </a:fillRef>
          <a:effectRef idx="1">
            <a:schemeClr val="accent1"/>
          </a:effectRef>
          <a:fontRef idx="minor">
            <a:schemeClr val="lt1"/>
          </a:fontRef>
        </p:style>
        <p:txBody>
          <a:bodyPr tIns="0" bIns="360000" rtlCol="0" anchor="ctr"/>
          <a:lstStyle/>
          <a:p>
            <a:pPr algn="ctr"/>
            <a:r>
              <a:rPr lang="ru-RU" sz="3600" b="1" dirty="0">
                <a:solidFill>
                  <a:schemeClr val="bg1"/>
                </a:solidFill>
              </a:rPr>
              <a:t>1 ФЗ</a:t>
            </a:r>
          </a:p>
          <a:p>
            <a:pPr algn="ctr"/>
            <a:r>
              <a:rPr lang="ru-RU" sz="3200" b="1" dirty="0" smtClean="0">
                <a:solidFill>
                  <a:schemeClr val="bg1"/>
                </a:solidFill>
              </a:rPr>
              <a:t>8 </a:t>
            </a:r>
            <a:r>
              <a:rPr lang="ru-RU" sz="2400" b="1" dirty="0" smtClean="0">
                <a:solidFill>
                  <a:schemeClr val="bg1"/>
                </a:solidFill>
              </a:rPr>
              <a:t>приказов</a:t>
            </a:r>
          </a:p>
          <a:p>
            <a:pPr algn="ctr"/>
            <a:r>
              <a:rPr lang="ru-RU" sz="2400" b="1" dirty="0" smtClean="0">
                <a:solidFill>
                  <a:schemeClr val="bg1"/>
                </a:solidFill>
              </a:rPr>
              <a:t>к </a:t>
            </a:r>
            <a:r>
              <a:rPr lang="ru-RU" sz="2400" b="1" dirty="0">
                <a:solidFill>
                  <a:schemeClr val="bg1"/>
                </a:solidFill>
              </a:rPr>
              <a:t>октябрю 2015 года</a:t>
            </a:r>
          </a:p>
        </p:txBody>
      </p:sp>
      <p:sp>
        <p:nvSpPr>
          <p:cNvPr id="8" name="TextBox 7"/>
          <p:cNvSpPr txBox="1"/>
          <p:nvPr/>
        </p:nvSpPr>
        <p:spPr>
          <a:xfrm>
            <a:off x="7905328" y="2216472"/>
            <a:ext cx="1667829" cy="4308872"/>
          </a:xfrm>
          <a:prstGeom prst="rect">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pPr algn="ctr">
              <a:lnSpc>
                <a:spcPct val="150000"/>
              </a:lnSpc>
            </a:pPr>
            <a:r>
              <a:rPr lang="ru-RU" sz="4400" b="1" dirty="0" smtClean="0">
                <a:solidFill>
                  <a:srgbClr val="FFFF00"/>
                </a:solidFill>
              </a:rPr>
              <a:t>1</a:t>
            </a:r>
            <a:r>
              <a:rPr lang="ru-RU" sz="2800" dirty="0" smtClean="0">
                <a:solidFill>
                  <a:srgbClr val="FFFF00"/>
                </a:solidFill>
              </a:rPr>
              <a:t> </a:t>
            </a:r>
            <a:r>
              <a:rPr lang="ru-RU" sz="3200" b="1" dirty="0">
                <a:solidFill>
                  <a:srgbClr val="FFFF00"/>
                </a:solidFill>
              </a:rPr>
              <a:t>ФЗ</a:t>
            </a:r>
          </a:p>
          <a:p>
            <a:pPr algn="ctr">
              <a:lnSpc>
                <a:spcPct val="150000"/>
              </a:lnSpc>
            </a:pPr>
            <a:r>
              <a:rPr lang="ru-RU" sz="4400" b="1" dirty="0" smtClean="0">
                <a:solidFill>
                  <a:srgbClr val="FFFF00"/>
                </a:solidFill>
              </a:rPr>
              <a:t>1</a:t>
            </a:r>
            <a:r>
              <a:rPr lang="ru-RU" sz="4800" dirty="0" smtClean="0">
                <a:solidFill>
                  <a:srgbClr val="FFFF00"/>
                </a:solidFill>
              </a:rPr>
              <a:t> </a:t>
            </a:r>
            <a:r>
              <a:rPr lang="ru-RU" sz="3200" b="1" dirty="0">
                <a:solidFill>
                  <a:srgbClr val="FFFF00"/>
                </a:solidFill>
              </a:rPr>
              <a:t>ППРФ</a:t>
            </a:r>
          </a:p>
          <a:p>
            <a:pPr algn="ctr"/>
            <a:r>
              <a:rPr lang="ru-RU" sz="4400" b="1" dirty="0" smtClean="0">
                <a:solidFill>
                  <a:srgbClr val="FFFF00"/>
                </a:solidFill>
              </a:rPr>
              <a:t>32</a:t>
            </a:r>
            <a:r>
              <a:rPr lang="ru-RU" sz="4800" dirty="0" smtClean="0">
                <a:solidFill>
                  <a:srgbClr val="FFFF00"/>
                </a:solidFill>
              </a:rPr>
              <a:t> </a:t>
            </a:r>
          </a:p>
          <a:p>
            <a:pPr algn="ctr"/>
            <a:r>
              <a:rPr lang="ru-RU" sz="3200" b="1" dirty="0" smtClean="0">
                <a:solidFill>
                  <a:srgbClr val="FFFF00"/>
                </a:solidFill>
              </a:rPr>
              <a:t>приказа</a:t>
            </a:r>
          </a:p>
          <a:p>
            <a:pPr algn="ctr"/>
            <a:r>
              <a:rPr lang="ru-RU" sz="2800" dirty="0" smtClean="0">
                <a:solidFill>
                  <a:srgbClr val="FFFF00"/>
                </a:solidFill>
              </a:rPr>
              <a:t>с января</a:t>
            </a:r>
          </a:p>
          <a:p>
            <a:pPr algn="ctr"/>
            <a:r>
              <a:rPr lang="ru-RU" sz="2800" dirty="0" smtClean="0">
                <a:solidFill>
                  <a:srgbClr val="FFFF00"/>
                </a:solidFill>
              </a:rPr>
              <a:t>2014 года</a:t>
            </a:r>
            <a:endParaRPr lang="ru-RU" sz="2800" dirty="0">
              <a:solidFill>
                <a:srgbClr val="FFFF00"/>
              </a:solidFill>
            </a:endParaRPr>
          </a:p>
        </p:txBody>
      </p:sp>
      <p:sp>
        <p:nvSpPr>
          <p:cNvPr id="11" name="Объект 3"/>
          <p:cNvSpPr>
            <a:spLocks noGrp="1"/>
          </p:cNvSpPr>
          <p:nvPr>
            <p:ph sz="quarter" idx="15"/>
          </p:nvPr>
        </p:nvSpPr>
        <p:spPr>
          <a:xfrm>
            <a:off x="272480" y="1772816"/>
            <a:ext cx="7604597" cy="394575"/>
          </a:xfrm>
        </p:spPr>
        <p:txBody>
          <a:bodyPr/>
          <a:lstStyle/>
          <a:p>
            <a:pPr algn="just"/>
            <a:r>
              <a:rPr lang="ru-RU" b="1" dirty="0" smtClean="0">
                <a:solidFill>
                  <a:schemeClr val="tx1"/>
                </a:solidFill>
              </a:rPr>
              <a:t>По вопросам установления и контроля исполнени</a:t>
            </a:r>
            <a:r>
              <a:rPr lang="ru-RU" b="1" dirty="0">
                <a:solidFill>
                  <a:schemeClr val="tx1"/>
                </a:solidFill>
              </a:rPr>
              <a:t>я</a:t>
            </a:r>
            <a:r>
              <a:rPr lang="ru-RU" b="1" dirty="0" smtClean="0">
                <a:solidFill>
                  <a:schemeClr val="tx1"/>
                </a:solidFill>
              </a:rPr>
              <a:t> технических требований к ССОП</a:t>
            </a:r>
            <a:endParaRPr lang="ru-RU" sz="1600" b="1" dirty="0">
              <a:solidFill>
                <a:schemeClr val="tx1"/>
              </a:solidFill>
            </a:endParaRPr>
          </a:p>
        </p:txBody>
      </p:sp>
      <p:sp>
        <p:nvSpPr>
          <p:cNvPr id="12" name="Прямоугольник 11"/>
          <p:cNvSpPr/>
          <p:nvPr/>
        </p:nvSpPr>
        <p:spPr>
          <a:xfrm>
            <a:off x="252287" y="2479716"/>
            <a:ext cx="4556697" cy="400110"/>
          </a:xfrm>
          <a:prstGeom prst="rect">
            <a:avLst/>
          </a:prstGeom>
        </p:spPr>
        <p:txBody>
          <a:bodyPr wrap="none">
            <a:spAutoFit/>
          </a:bodyPr>
          <a:lstStyle/>
          <a:p>
            <a:r>
              <a:rPr lang="ru-RU" sz="2000" dirty="0" smtClean="0"/>
              <a:t>(включая </a:t>
            </a:r>
            <a:r>
              <a:rPr lang="ru-RU" sz="2000" dirty="0"/>
              <a:t>метрологические </a:t>
            </a:r>
            <a:r>
              <a:rPr lang="ru-RU" sz="2000" dirty="0" smtClean="0"/>
              <a:t>требования)</a:t>
            </a:r>
            <a:endParaRPr lang="ru-RU" sz="2000" dirty="0"/>
          </a:p>
        </p:txBody>
      </p:sp>
    </p:spTree>
    <p:extLst>
      <p:ext uri="{BB962C8B-B14F-4D97-AF65-F5344CB8AC3E}">
        <p14:creationId xmlns:p14="http://schemas.microsoft.com/office/powerpoint/2010/main" val="3020854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16</a:t>
            </a:fld>
            <a:endParaRPr lang="ru-RU" sz="3100" spc="-300" dirty="0"/>
          </a:p>
        </p:txBody>
      </p:sp>
      <p:sp>
        <p:nvSpPr>
          <p:cNvPr id="3" name="Заголовок 2"/>
          <p:cNvSpPr>
            <a:spLocks noGrp="1"/>
          </p:cNvSpPr>
          <p:nvPr>
            <p:ph type="title"/>
          </p:nvPr>
        </p:nvSpPr>
        <p:spPr>
          <a:xfrm>
            <a:off x="1105008" y="325085"/>
            <a:ext cx="6512288" cy="504714"/>
          </a:xfrm>
        </p:spPr>
        <p:txBody>
          <a:bodyPr/>
          <a:lstStyle/>
          <a:p>
            <a:pPr marL="179388"/>
            <a:r>
              <a:rPr lang="ru-RU" dirty="0">
                <a:solidFill>
                  <a:schemeClr val="tx1">
                    <a:lumMod val="50000"/>
                    <a:lumOff val="50000"/>
                  </a:schemeClr>
                </a:solidFill>
              </a:rPr>
              <a:t>НОРМАТИВНЫЕ ПРАВОВЫЕ </a:t>
            </a:r>
            <a:r>
              <a:rPr lang="ru-RU" dirty="0" smtClean="0">
                <a:solidFill>
                  <a:schemeClr val="tx1">
                    <a:lumMod val="50000"/>
                    <a:lumOff val="50000"/>
                  </a:schemeClr>
                </a:solidFill>
              </a:rPr>
              <a:t>АКТЫ</a:t>
            </a:r>
            <a:br>
              <a:rPr lang="ru-RU" dirty="0" smtClean="0">
                <a:solidFill>
                  <a:schemeClr val="tx1">
                    <a:lumMod val="50000"/>
                    <a:lumOff val="50000"/>
                  </a:schemeClr>
                </a:solidFill>
              </a:rPr>
            </a:br>
            <a:r>
              <a:rPr lang="ru-RU" dirty="0" smtClean="0">
                <a:solidFill>
                  <a:schemeClr val="tx1">
                    <a:lumMod val="50000"/>
                    <a:lumOff val="50000"/>
                  </a:schemeClr>
                </a:solidFill>
              </a:rPr>
              <a:t>2014 год</a:t>
            </a:r>
            <a:endParaRPr lang="ru-RU" dirty="0">
              <a:solidFill>
                <a:schemeClr val="tx1">
                  <a:lumMod val="50000"/>
                  <a:lumOff val="50000"/>
                </a:schemeClr>
              </a:solidFill>
            </a:endParaRPr>
          </a:p>
        </p:txBody>
      </p:sp>
      <p:sp>
        <p:nvSpPr>
          <p:cNvPr id="5" name="Прямоугольник 4">
            <a:hlinkClick r:id="rId3" action="ppaction://hlinksldjump"/>
          </p:cNvPr>
          <p:cNvSpPr/>
          <p:nvPr/>
        </p:nvSpPr>
        <p:spPr>
          <a:xfrm>
            <a:off x="513080" y="1771731"/>
            <a:ext cx="9166049" cy="93718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en-US" sz="2400" b="1" dirty="0">
                <a:solidFill>
                  <a:schemeClr val="tx2"/>
                </a:solidFill>
              </a:rPr>
              <a:t>RAN-Sharing</a:t>
            </a:r>
            <a:r>
              <a:rPr lang="ru-RU" sz="2400" b="1" dirty="0">
                <a:solidFill>
                  <a:schemeClr val="tx2"/>
                </a:solidFill>
              </a:rPr>
              <a:t>; ШПД (ЦРРСС); </a:t>
            </a:r>
            <a:r>
              <a:rPr lang="en-US" sz="2400" b="1" dirty="0">
                <a:solidFill>
                  <a:schemeClr val="tx2"/>
                </a:solidFill>
              </a:rPr>
              <a:t>G-PON</a:t>
            </a:r>
            <a:r>
              <a:rPr lang="ru-RU" sz="2400" b="1" dirty="0">
                <a:solidFill>
                  <a:schemeClr val="tx2"/>
                </a:solidFill>
              </a:rPr>
              <a:t>; СОРМ ПД; </a:t>
            </a:r>
          </a:p>
          <a:p>
            <a:pPr marL="179388"/>
            <a:r>
              <a:rPr lang="ru-RU" sz="2400" b="1" dirty="0">
                <a:solidFill>
                  <a:schemeClr val="tx2"/>
                </a:solidFill>
              </a:rPr>
              <a:t>Форма сертификата; </a:t>
            </a:r>
            <a:r>
              <a:rPr lang="en-US" sz="2400" b="1" dirty="0">
                <a:solidFill>
                  <a:schemeClr val="tx2"/>
                </a:solidFill>
              </a:rPr>
              <a:t>LTE-Advanced</a:t>
            </a:r>
            <a:r>
              <a:rPr lang="ru-RU" sz="2400" b="1" dirty="0">
                <a:solidFill>
                  <a:schemeClr val="tx2"/>
                </a:solidFill>
              </a:rPr>
              <a:t>; </a:t>
            </a:r>
            <a:r>
              <a:rPr lang="en-US" sz="2400" b="1" dirty="0">
                <a:solidFill>
                  <a:schemeClr val="tx2"/>
                </a:solidFill>
              </a:rPr>
              <a:t>GSM-R</a:t>
            </a:r>
          </a:p>
        </p:txBody>
      </p:sp>
      <p:sp>
        <p:nvSpPr>
          <p:cNvPr id="6" name="Прямоугольник 5"/>
          <p:cNvSpPr/>
          <p:nvPr/>
        </p:nvSpPr>
        <p:spPr>
          <a:xfrm>
            <a:off x="268898" y="1768944"/>
            <a:ext cx="244183" cy="94048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b="1"/>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В целях подтверждения соответствия </a:t>
            </a:r>
            <a:r>
              <a:rPr lang="ru-RU" dirty="0"/>
              <a:t>средств связи		</a:t>
            </a:r>
            <a:r>
              <a:rPr lang="ru-RU" dirty="0" smtClean="0"/>
              <a:t>2014</a:t>
            </a:r>
            <a:endParaRPr lang="ru-RU" sz="1600" dirty="0">
              <a:solidFill>
                <a:srgbClr val="000000"/>
              </a:solidFill>
            </a:endParaRPr>
          </a:p>
        </p:txBody>
      </p:sp>
      <p:sp>
        <p:nvSpPr>
          <p:cNvPr id="4" name="Прямоугольник 3"/>
          <p:cNvSpPr/>
          <p:nvPr/>
        </p:nvSpPr>
        <p:spPr>
          <a:xfrm>
            <a:off x="513081" y="2708920"/>
            <a:ext cx="8976423" cy="4108817"/>
          </a:xfrm>
          <a:prstGeom prst="rect">
            <a:avLst/>
          </a:prstGeom>
        </p:spPr>
        <p:txBody>
          <a:bodyPr wrap="square">
            <a:spAutoFit/>
          </a:bodyPr>
          <a:lstStyle/>
          <a:p>
            <a:pPr marL="266700" indent="-266700"/>
            <a:r>
              <a:rPr lang="ru-RU" sz="1400" b="1" dirty="0" smtClean="0"/>
              <a:t>1</a:t>
            </a:r>
            <a:r>
              <a:rPr lang="ru-RU" sz="1400" b="1" dirty="0"/>
              <a:t>. </a:t>
            </a:r>
            <a:r>
              <a:rPr lang="ru-RU" sz="1400" b="1" dirty="0" smtClean="0"/>
              <a:t>  </a:t>
            </a:r>
            <a:r>
              <a:rPr lang="ru-RU" sz="1400" dirty="0" smtClean="0"/>
              <a:t>Приказ</a:t>
            </a:r>
            <a:r>
              <a:rPr lang="en-US" sz="1400" b="1" dirty="0" smtClean="0"/>
              <a:t> </a:t>
            </a:r>
            <a:r>
              <a:rPr lang="ru-RU" sz="1400" b="1" dirty="0" smtClean="0"/>
              <a:t>от </a:t>
            </a:r>
            <a:r>
              <a:rPr lang="ru-RU" sz="1400" b="1" dirty="0"/>
              <a:t>11.03.2014 </a:t>
            </a:r>
            <a:r>
              <a:rPr lang="ru-RU" sz="1400" b="1" dirty="0" smtClean="0"/>
              <a:t>№</a:t>
            </a:r>
            <a:r>
              <a:rPr lang="en-US" sz="1400" b="1" dirty="0" smtClean="0"/>
              <a:t> </a:t>
            </a:r>
            <a:r>
              <a:rPr lang="ru-RU" sz="1400" b="1" dirty="0" smtClean="0"/>
              <a:t>38  </a:t>
            </a:r>
            <a:r>
              <a:rPr lang="ru-RU" sz="900" dirty="0" smtClean="0"/>
              <a:t>- </a:t>
            </a:r>
            <a:r>
              <a:rPr lang="ru-RU" sz="900" dirty="0"/>
              <a:t>И</a:t>
            </a:r>
            <a:r>
              <a:rPr lang="ru-RU" sz="800" dirty="0"/>
              <a:t>зменения в </a:t>
            </a:r>
            <a:r>
              <a:rPr lang="ru-RU" sz="800" dirty="0" smtClean="0"/>
              <a:t>Правила применения </a:t>
            </a:r>
            <a:r>
              <a:rPr lang="ru-RU" sz="800" b="1" dirty="0" smtClean="0"/>
              <a:t>базовых станций и ретрансляторов</a:t>
            </a:r>
            <a:r>
              <a:rPr lang="ru-RU" sz="800" dirty="0" smtClean="0"/>
              <a:t> систем ПРТС. Часть II. Правила применения подсистем базовых станций и ретрансляторов сетей ПРТС </a:t>
            </a:r>
            <a:r>
              <a:rPr lang="ru-RU" sz="800" b="1" dirty="0" smtClean="0"/>
              <a:t>стандарта GSM 900/1800</a:t>
            </a:r>
            <a:r>
              <a:rPr lang="ru-RU" sz="800" dirty="0" smtClean="0"/>
              <a:t>, утвержденные приказом </a:t>
            </a:r>
            <a:r>
              <a:rPr lang="ru-RU" sz="800" dirty="0" err="1" smtClean="0"/>
              <a:t>Мининформсвязи</a:t>
            </a:r>
            <a:r>
              <a:rPr lang="ru-RU" sz="800" dirty="0" smtClean="0"/>
              <a:t> РФ от 12.04.2007 №</a:t>
            </a:r>
            <a:r>
              <a:rPr lang="en-US" sz="800" dirty="0" smtClean="0"/>
              <a:t> </a:t>
            </a:r>
            <a:r>
              <a:rPr lang="ru-RU" sz="800" dirty="0" smtClean="0"/>
              <a:t>45</a:t>
            </a:r>
            <a:endParaRPr lang="ru-RU" sz="800" dirty="0"/>
          </a:p>
          <a:p>
            <a:pPr marL="266700" indent="-266700"/>
            <a:r>
              <a:rPr lang="ru-RU" sz="1400" b="1" dirty="0" smtClean="0"/>
              <a:t>2.   </a:t>
            </a:r>
            <a:r>
              <a:rPr lang="ru-RU" sz="1400" dirty="0"/>
              <a:t>Приказ</a:t>
            </a:r>
            <a:r>
              <a:rPr lang="en-US" sz="1400" dirty="0"/>
              <a:t> </a:t>
            </a:r>
            <a:r>
              <a:rPr lang="ru-RU" sz="1400" b="1" dirty="0"/>
              <a:t>от 11.03.2014 №</a:t>
            </a:r>
            <a:r>
              <a:rPr lang="en-US" sz="1400" b="1" dirty="0"/>
              <a:t> </a:t>
            </a:r>
            <a:r>
              <a:rPr lang="ru-RU" sz="1400" b="1" dirty="0"/>
              <a:t>39 </a:t>
            </a:r>
            <a:r>
              <a:rPr lang="ru-RU" sz="900" dirty="0"/>
              <a:t>- Изменения в Правила применения базовых станций и ретрансляторов сетей ПРТС. Часть VI. Правила применения оборудования систем базовых станций и ретрансляторов сетей ПРТС стандарта LTE, утвержденные приказом </a:t>
            </a:r>
            <a:r>
              <a:rPr lang="ru-RU" sz="900" dirty="0" err="1"/>
              <a:t>Минкомсвязи</a:t>
            </a:r>
            <a:r>
              <a:rPr lang="ru-RU" sz="900" dirty="0"/>
              <a:t> РФ от 06.06.2011 № 129</a:t>
            </a:r>
          </a:p>
          <a:p>
            <a:pPr marL="266700" indent="-266700"/>
            <a:r>
              <a:rPr lang="ru-RU" sz="1400" b="1" dirty="0" smtClean="0"/>
              <a:t>3.   </a:t>
            </a:r>
            <a:r>
              <a:rPr lang="ru-RU" sz="1400" dirty="0"/>
              <a:t>Приказ</a:t>
            </a:r>
            <a:r>
              <a:rPr lang="en-US" sz="1400" dirty="0"/>
              <a:t> </a:t>
            </a:r>
            <a:r>
              <a:rPr lang="ru-RU" sz="1400" b="1" dirty="0"/>
              <a:t>от 17.03.2014 №</a:t>
            </a:r>
            <a:r>
              <a:rPr lang="en-US" sz="1400" b="1" dirty="0"/>
              <a:t> </a:t>
            </a:r>
            <a:r>
              <a:rPr lang="ru-RU" sz="1400" b="1" dirty="0"/>
              <a:t>45 </a:t>
            </a:r>
            <a:r>
              <a:rPr lang="ru-RU" sz="900" dirty="0"/>
              <a:t>- Изменения в Правила применения оборудования проводных и оптических систем передачи абонентского доступа, утвержденные приказом </a:t>
            </a:r>
            <a:r>
              <a:rPr lang="ru-RU" sz="900" dirty="0" err="1"/>
              <a:t>Мининформсвязи</a:t>
            </a:r>
            <a:r>
              <a:rPr lang="ru-RU" sz="900" dirty="0"/>
              <a:t> РФ от 24.08.2006 № 112</a:t>
            </a:r>
          </a:p>
          <a:p>
            <a:pPr marL="266700" indent="-266700"/>
            <a:r>
              <a:rPr lang="ru-RU" sz="1400" b="1" dirty="0" smtClean="0"/>
              <a:t>4.   </a:t>
            </a:r>
            <a:r>
              <a:rPr lang="ru-RU" sz="1400" dirty="0"/>
              <a:t>Приказ</a:t>
            </a:r>
            <a:r>
              <a:rPr lang="en-US" sz="1400" dirty="0"/>
              <a:t> </a:t>
            </a:r>
            <a:r>
              <a:rPr lang="ru-RU" sz="1400" b="1" dirty="0"/>
              <a:t>от 16.04.2014 № 83 </a:t>
            </a:r>
            <a:r>
              <a:rPr lang="ru-RU" sz="900" dirty="0"/>
              <a:t>- Об утверждении Правил применения оборудования систем коммутации, включая программное обеспечение, обеспечивающего выполнение установленных действий при проведении оперативно-</a:t>
            </a:r>
            <a:r>
              <a:rPr lang="ru-RU" sz="900" dirty="0" err="1"/>
              <a:t>разыскных</a:t>
            </a:r>
            <a:r>
              <a:rPr lang="ru-RU" sz="900" dirty="0"/>
              <a:t> мероприятий. Часть III. Правила применения оборудования коммутации и маршрутизации пакетов информации сетей передачи данных, включая программное обеспечение, обеспечивающего выполнение установленных действий при проведении оперативно-</a:t>
            </a:r>
            <a:r>
              <a:rPr lang="ru-RU" sz="900" dirty="0" err="1"/>
              <a:t>разыскных</a:t>
            </a:r>
            <a:r>
              <a:rPr lang="ru-RU" sz="900" dirty="0"/>
              <a:t> мероприятий</a:t>
            </a:r>
          </a:p>
          <a:p>
            <a:pPr marL="266700" indent="-266700"/>
            <a:r>
              <a:rPr lang="ru-RU" sz="1400" b="1" dirty="0" smtClean="0"/>
              <a:t>5.   </a:t>
            </a:r>
            <a:r>
              <a:rPr lang="ru-RU" sz="1400" dirty="0" smtClean="0"/>
              <a:t>Приказ</a:t>
            </a:r>
            <a:r>
              <a:rPr lang="en-US" sz="1400" b="1" dirty="0" smtClean="0"/>
              <a:t> </a:t>
            </a:r>
            <a:r>
              <a:rPr lang="ru-RU" sz="1400" b="1" dirty="0" smtClean="0"/>
              <a:t>от 21.04.2014 №</a:t>
            </a:r>
            <a:r>
              <a:rPr lang="en-US" sz="1400" b="1" dirty="0" smtClean="0"/>
              <a:t> </a:t>
            </a:r>
            <a:r>
              <a:rPr lang="ru-RU" sz="1400" b="1" dirty="0" smtClean="0"/>
              <a:t>95 </a:t>
            </a:r>
            <a:r>
              <a:rPr lang="ru-RU" sz="900" dirty="0" smtClean="0"/>
              <a:t>- И</a:t>
            </a:r>
            <a:r>
              <a:rPr lang="ru-RU" sz="800" dirty="0" smtClean="0"/>
              <a:t>зменения в Правила применения </a:t>
            </a:r>
            <a:r>
              <a:rPr lang="ru-RU" sz="800" b="1" dirty="0" smtClean="0"/>
              <a:t>абонентских станций</a:t>
            </a:r>
            <a:r>
              <a:rPr lang="ru-RU" sz="800" dirty="0" smtClean="0"/>
              <a:t> (абонентских радиостанций) сетей ПРТС </a:t>
            </a:r>
            <a:r>
              <a:rPr lang="ru-RU" sz="800" b="1" dirty="0" smtClean="0"/>
              <a:t>стандарта GSM-900/1800</a:t>
            </a:r>
            <a:r>
              <a:rPr lang="ru-RU" sz="800" dirty="0" smtClean="0"/>
              <a:t>, утвержденные приказом </a:t>
            </a:r>
            <a:r>
              <a:rPr lang="ru-RU" sz="800" dirty="0" err="1" smtClean="0"/>
              <a:t>Мининформсвязи</a:t>
            </a:r>
            <a:r>
              <a:rPr lang="ru-RU" sz="800" dirty="0" smtClean="0"/>
              <a:t> РФ от 19.02.2008 № 21</a:t>
            </a:r>
          </a:p>
          <a:p>
            <a:r>
              <a:rPr lang="ru-RU" sz="1400" b="1" dirty="0" smtClean="0"/>
              <a:t>6.   </a:t>
            </a:r>
            <a:r>
              <a:rPr lang="ru-RU" sz="1400" dirty="0" smtClean="0"/>
              <a:t>Приказ</a:t>
            </a:r>
            <a:r>
              <a:rPr lang="en-US" sz="1400" b="1" dirty="0" smtClean="0"/>
              <a:t> </a:t>
            </a:r>
            <a:r>
              <a:rPr lang="ru-RU" sz="1400" b="1" dirty="0" smtClean="0"/>
              <a:t>от </a:t>
            </a:r>
            <a:r>
              <a:rPr lang="ru-RU" sz="1400" b="1" dirty="0"/>
              <a:t>12.05.2014 </a:t>
            </a:r>
            <a:r>
              <a:rPr lang="ru-RU" sz="1400" b="1" dirty="0" smtClean="0"/>
              <a:t>№</a:t>
            </a:r>
            <a:r>
              <a:rPr lang="en-US" sz="1400" b="1" dirty="0" smtClean="0"/>
              <a:t> </a:t>
            </a:r>
            <a:r>
              <a:rPr lang="ru-RU" sz="1400" b="1" dirty="0" smtClean="0"/>
              <a:t>123 </a:t>
            </a:r>
            <a:r>
              <a:rPr lang="ru-RU" sz="800" dirty="0" smtClean="0"/>
              <a:t>- Изменения в Правила применения </a:t>
            </a:r>
            <a:r>
              <a:rPr lang="ru-RU" sz="800" b="1" dirty="0" smtClean="0"/>
              <a:t>абонентских терминалов</a:t>
            </a:r>
            <a:r>
              <a:rPr lang="ru-RU" sz="800" dirty="0" smtClean="0"/>
              <a:t> сетей ПРТС </a:t>
            </a:r>
            <a:r>
              <a:rPr lang="ru-RU" sz="800" b="1" dirty="0" smtClean="0"/>
              <a:t> LTE</a:t>
            </a:r>
            <a:r>
              <a:rPr lang="ru-RU" sz="800" dirty="0" smtClean="0"/>
              <a:t>, утвержденные приказом </a:t>
            </a:r>
            <a:r>
              <a:rPr lang="ru-RU" sz="800" dirty="0" err="1" smtClean="0"/>
              <a:t>Минкомсвязи</a:t>
            </a:r>
            <a:r>
              <a:rPr lang="ru-RU" sz="800" dirty="0" smtClean="0"/>
              <a:t> РФ от 06.06.2011 № 128</a:t>
            </a:r>
          </a:p>
          <a:p>
            <a:r>
              <a:rPr lang="ru-RU" sz="1400" b="1" dirty="0" smtClean="0"/>
              <a:t>7.   </a:t>
            </a:r>
            <a:r>
              <a:rPr lang="ru-RU" sz="1400" dirty="0" smtClean="0"/>
              <a:t>Приказ</a:t>
            </a:r>
            <a:r>
              <a:rPr lang="en-US" sz="1400" b="1" dirty="0" smtClean="0"/>
              <a:t> </a:t>
            </a:r>
            <a:r>
              <a:rPr lang="ru-RU" sz="1400" b="1" dirty="0" smtClean="0"/>
              <a:t>от </a:t>
            </a:r>
            <a:r>
              <a:rPr lang="ru-RU" sz="1400" b="1" dirty="0"/>
              <a:t>29.05.2014 </a:t>
            </a:r>
            <a:r>
              <a:rPr lang="ru-RU" sz="1400" b="1" dirty="0" smtClean="0"/>
              <a:t>№ </a:t>
            </a:r>
            <a:r>
              <a:rPr lang="ru-RU" sz="1400" b="1" dirty="0"/>
              <a:t>141</a:t>
            </a:r>
            <a:r>
              <a:rPr lang="ru-RU" sz="900" dirty="0"/>
              <a:t> </a:t>
            </a:r>
            <a:r>
              <a:rPr lang="en-US" sz="900" dirty="0"/>
              <a:t>- </a:t>
            </a:r>
            <a:r>
              <a:rPr lang="ru-RU" sz="900" dirty="0"/>
              <a:t>Изм</a:t>
            </a:r>
            <a:r>
              <a:rPr lang="ru-RU" sz="800" dirty="0" smtClean="0"/>
              <a:t>енения </a:t>
            </a:r>
            <a:r>
              <a:rPr lang="ru-RU" sz="800" dirty="0"/>
              <a:t>в Правила применения систем радиорелейной </a:t>
            </a:r>
            <a:r>
              <a:rPr lang="ru-RU" sz="800" dirty="0" smtClean="0"/>
              <a:t>связи</a:t>
            </a:r>
            <a:endParaRPr lang="ru-RU" sz="800" dirty="0"/>
          </a:p>
          <a:p>
            <a:pPr indent="266700"/>
            <a:r>
              <a:rPr lang="ru-RU" sz="800" dirty="0"/>
              <a:t>Часть I. Правила применения цифровых радиорелейных систем связи </a:t>
            </a:r>
            <a:r>
              <a:rPr lang="ru-RU" sz="800" dirty="0" err="1"/>
              <a:t>плезиохронной</a:t>
            </a:r>
            <a:r>
              <a:rPr lang="ru-RU" sz="800" dirty="0"/>
              <a:t> цифровой иерархии, утвержденные приказом </a:t>
            </a:r>
            <a:r>
              <a:rPr lang="ru-RU" sz="800" dirty="0" err="1"/>
              <a:t>Мининформсвязи</a:t>
            </a:r>
            <a:r>
              <a:rPr lang="ru-RU" sz="800" dirty="0"/>
              <a:t> РФ от 27.02.2007 № 25; </a:t>
            </a:r>
          </a:p>
          <a:p>
            <a:pPr indent="266700"/>
            <a:r>
              <a:rPr lang="ru-RU" sz="800" dirty="0"/>
              <a:t>Часть II. Правила применения ЦРРСС синхронной цифровой иерархии, утвержденные приказом </a:t>
            </a:r>
            <a:r>
              <a:rPr lang="ru-RU" sz="800" dirty="0" err="1"/>
              <a:t>Мининформсвязи</a:t>
            </a:r>
            <a:r>
              <a:rPr lang="ru-RU" sz="800" dirty="0"/>
              <a:t> РФ от 27.02.2007 № 26</a:t>
            </a:r>
          </a:p>
          <a:p>
            <a:r>
              <a:rPr lang="ru-RU" sz="1400" b="1" dirty="0" smtClean="0"/>
              <a:t>8.   </a:t>
            </a:r>
            <a:r>
              <a:rPr lang="ru-RU" sz="1400" dirty="0"/>
              <a:t>Приказ</a:t>
            </a:r>
            <a:r>
              <a:rPr lang="en-US" sz="1400" dirty="0"/>
              <a:t> </a:t>
            </a:r>
            <a:r>
              <a:rPr lang="ru-RU" sz="1400" b="1" dirty="0"/>
              <a:t>от 07.07.2014 № 193 </a:t>
            </a:r>
            <a:r>
              <a:rPr lang="ru-RU" sz="800" dirty="0"/>
              <a:t>- Изменения в приказ </a:t>
            </a:r>
            <a:r>
              <a:rPr lang="ru-RU" sz="800" dirty="0" err="1"/>
              <a:t>Мининформсвязи</a:t>
            </a:r>
            <a:r>
              <a:rPr lang="ru-RU" sz="800" dirty="0"/>
              <a:t> РФ от 07.06.2005 № 66 «Об утверждении формы сертификата </a:t>
            </a:r>
            <a:r>
              <a:rPr lang="ru-RU" sz="800" dirty="0" smtClean="0"/>
              <a:t>соответствия</a:t>
            </a:r>
            <a:endParaRPr lang="ru-RU" sz="800" dirty="0"/>
          </a:p>
          <a:p>
            <a:r>
              <a:rPr lang="ru-RU" sz="1400" b="1" dirty="0" smtClean="0"/>
              <a:t>9.   </a:t>
            </a:r>
            <a:r>
              <a:rPr lang="ru-RU" sz="1400" dirty="0" smtClean="0"/>
              <a:t>Приказ</a:t>
            </a:r>
            <a:r>
              <a:rPr lang="en-US" sz="1400" b="1" dirty="0" smtClean="0"/>
              <a:t> </a:t>
            </a:r>
            <a:r>
              <a:rPr lang="ru-RU" sz="1400" b="1" dirty="0" smtClean="0"/>
              <a:t>от </a:t>
            </a:r>
            <a:r>
              <a:rPr lang="ru-RU" sz="1400" b="1" dirty="0"/>
              <a:t>10.07.2014 </a:t>
            </a:r>
            <a:r>
              <a:rPr lang="ru-RU" sz="1400" b="1" dirty="0" smtClean="0"/>
              <a:t>№ </a:t>
            </a:r>
            <a:r>
              <a:rPr lang="ru-RU" sz="1400" b="1" dirty="0"/>
              <a:t>200 </a:t>
            </a:r>
            <a:r>
              <a:rPr lang="ru-RU" sz="800" dirty="0" smtClean="0"/>
              <a:t>- </a:t>
            </a:r>
            <a:r>
              <a:rPr lang="ru-RU" sz="800" dirty="0"/>
              <a:t>Об утверждении Правил применения систем радиорелейной связи. Часть VΙ. Правила применения ЦРРСС, передающих пакетные </a:t>
            </a:r>
            <a:r>
              <a:rPr lang="ru-RU" sz="800" dirty="0" smtClean="0"/>
              <a:t>данные</a:t>
            </a:r>
          </a:p>
          <a:p>
            <a:pPr marL="266700" indent="-266700"/>
            <a:r>
              <a:rPr lang="ru-RU" sz="1400" b="1" dirty="0" smtClean="0"/>
              <a:t>10</a:t>
            </a:r>
            <a:r>
              <a:rPr lang="ru-RU" sz="1400" b="1" dirty="0"/>
              <a:t>. </a:t>
            </a:r>
            <a:r>
              <a:rPr lang="ru-RU" sz="1400" dirty="0" smtClean="0"/>
              <a:t>Приказ</a:t>
            </a:r>
            <a:r>
              <a:rPr lang="en-US" sz="1400" b="1" dirty="0" smtClean="0"/>
              <a:t> </a:t>
            </a:r>
            <a:r>
              <a:rPr lang="ru-RU" sz="1400" b="1" dirty="0" smtClean="0"/>
              <a:t>от 17.09.2014 </a:t>
            </a:r>
            <a:r>
              <a:rPr lang="ru-RU" sz="1400" b="1" dirty="0"/>
              <a:t>№ 300 </a:t>
            </a:r>
            <a:r>
              <a:rPr lang="ru-RU" sz="800" dirty="0"/>
              <a:t>- Изменения в Правила применения оборудования систем базовых станций и ретрансляторов сетей ПРТС стандарта LTE, утвержденные приказом </a:t>
            </a:r>
            <a:r>
              <a:rPr lang="ru-RU" sz="800" dirty="0" err="1"/>
              <a:t>Минкомсвязи</a:t>
            </a:r>
            <a:r>
              <a:rPr lang="ru-RU" sz="800" dirty="0"/>
              <a:t> РФ от 06.06.2011 № 129</a:t>
            </a:r>
          </a:p>
          <a:p>
            <a:pPr marL="266700" indent="-266700"/>
            <a:r>
              <a:rPr lang="ru-RU" sz="1400" b="1" dirty="0" smtClean="0"/>
              <a:t>11. </a:t>
            </a:r>
            <a:r>
              <a:rPr lang="ru-RU" sz="1400" dirty="0"/>
              <a:t>Приказ</a:t>
            </a:r>
            <a:r>
              <a:rPr lang="en-US" sz="1400" dirty="0"/>
              <a:t> </a:t>
            </a:r>
            <a:r>
              <a:rPr lang="ru-RU" sz="1400" b="1" dirty="0"/>
              <a:t>от 22.09.2014 № 307 </a:t>
            </a:r>
            <a:r>
              <a:rPr lang="en-US" sz="800" dirty="0"/>
              <a:t>- </a:t>
            </a:r>
            <a:r>
              <a:rPr lang="ru-RU" sz="800" dirty="0"/>
              <a:t>Изменения в Правила применения базовых станций и ретрансляторов сетей подвижной радиотелефонной связи. Часть II. Правила применения подсистем базовых станций и ретрансляторов сетей подвижной радиотелефонной связи стандарта GSM 900/1800, утвержденные приказом </a:t>
            </a:r>
            <a:r>
              <a:rPr lang="ru-RU" sz="800" dirty="0" err="1"/>
              <a:t>Мининформсвязи</a:t>
            </a:r>
            <a:r>
              <a:rPr lang="ru-RU" sz="800" dirty="0"/>
              <a:t> РФ от 12.04.2007 № 45</a:t>
            </a:r>
          </a:p>
          <a:p>
            <a:r>
              <a:rPr lang="ru-RU" sz="1400" b="1" dirty="0" smtClean="0"/>
              <a:t>12. </a:t>
            </a:r>
            <a:r>
              <a:rPr lang="ru-RU" sz="1400" dirty="0" smtClean="0"/>
              <a:t>Приказ</a:t>
            </a:r>
            <a:r>
              <a:rPr lang="en-US" sz="1400" b="1" dirty="0" smtClean="0"/>
              <a:t> </a:t>
            </a:r>
            <a:r>
              <a:rPr lang="ru-RU" sz="1400" b="1" dirty="0" smtClean="0"/>
              <a:t>от </a:t>
            </a:r>
            <a:r>
              <a:rPr lang="ru-RU" sz="1400" b="1" dirty="0"/>
              <a:t>06.10.2014 </a:t>
            </a:r>
            <a:r>
              <a:rPr lang="en-US" sz="1400" b="1" dirty="0" smtClean="0"/>
              <a:t> </a:t>
            </a:r>
            <a:r>
              <a:rPr lang="ru-RU" sz="1400" b="1" dirty="0" smtClean="0"/>
              <a:t>№ </a:t>
            </a:r>
            <a:r>
              <a:rPr lang="ru-RU" sz="1400" b="1" dirty="0"/>
              <a:t>333 </a:t>
            </a:r>
            <a:r>
              <a:rPr lang="ru-RU" sz="800" dirty="0" smtClean="0"/>
              <a:t>- </a:t>
            </a:r>
            <a:r>
              <a:rPr lang="ru-RU" sz="900" dirty="0"/>
              <a:t>И</a:t>
            </a:r>
            <a:r>
              <a:rPr lang="ru-RU" sz="800" dirty="0"/>
              <a:t>зменения в Правила применения абонентских терминалов сетей ПРТС </a:t>
            </a:r>
            <a:r>
              <a:rPr lang="ru-RU" sz="800" dirty="0" smtClean="0"/>
              <a:t> LTE</a:t>
            </a:r>
            <a:r>
              <a:rPr lang="ru-RU" sz="800" dirty="0"/>
              <a:t>, утвержденные приказом </a:t>
            </a:r>
            <a:r>
              <a:rPr lang="ru-RU" sz="800" dirty="0" err="1"/>
              <a:t>Минкомсвязи</a:t>
            </a:r>
            <a:r>
              <a:rPr lang="ru-RU" sz="800" dirty="0"/>
              <a:t> РФ от 06.06.2011 № </a:t>
            </a:r>
            <a:r>
              <a:rPr lang="ru-RU" sz="800" dirty="0" smtClean="0"/>
              <a:t>128</a:t>
            </a:r>
            <a:endParaRPr lang="en-US" sz="800" dirty="0" smtClean="0"/>
          </a:p>
        </p:txBody>
      </p:sp>
    </p:spTree>
    <p:extLst>
      <p:ext uri="{BB962C8B-B14F-4D97-AF65-F5344CB8AC3E}">
        <p14:creationId xmlns:p14="http://schemas.microsoft.com/office/powerpoint/2010/main" val="783352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17</a:t>
            </a:fld>
            <a:endParaRPr lang="ru-RU" sz="3100" spc="-300" dirty="0"/>
          </a:p>
        </p:txBody>
      </p:sp>
      <p:sp>
        <p:nvSpPr>
          <p:cNvPr id="3" name="Заголовок 2"/>
          <p:cNvSpPr>
            <a:spLocks noGrp="1"/>
          </p:cNvSpPr>
          <p:nvPr>
            <p:ph type="title"/>
          </p:nvPr>
        </p:nvSpPr>
        <p:spPr>
          <a:xfrm>
            <a:off x="1105008" y="325085"/>
            <a:ext cx="6512288" cy="504714"/>
          </a:xfrm>
        </p:spPr>
        <p:txBody>
          <a:bodyPr/>
          <a:lstStyle/>
          <a:p>
            <a:pPr marL="179388"/>
            <a:r>
              <a:rPr lang="ru-RU" dirty="0">
                <a:solidFill>
                  <a:schemeClr val="tx1">
                    <a:lumMod val="50000"/>
                    <a:lumOff val="50000"/>
                  </a:schemeClr>
                </a:solidFill>
              </a:rPr>
              <a:t>НОРМАТИВНЫЕ ПРАВОВЫЕ </a:t>
            </a:r>
            <a:r>
              <a:rPr lang="ru-RU" dirty="0" smtClean="0">
                <a:solidFill>
                  <a:schemeClr val="tx1">
                    <a:lumMod val="50000"/>
                    <a:lumOff val="50000"/>
                  </a:schemeClr>
                </a:solidFill>
              </a:rPr>
              <a:t>АКТЫ</a:t>
            </a:r>
            <a:br>
              <a:rPr lang="ru-RU" dirty="0" smtClean="0">
                <a:solidFill>
                  <a:schemeClr val="tx1">
                    <a:lumMod val="50000"/>
                    <a:lumOff val="50000"/>
                  </a:schemeClr>
                </a:solidFill>
              </a:rPr>
            </a:br>
            <a:r>
              <a:rPr lang="ru-RU" dirty="0" smtClean="0">
                <a:solidFill>
                  <a:schemeClr val="tx1">
                    <a:lumMod val="50000"/>
                    <a:lumOff val="50000"/>
                  </a:schemeClr>
                </a:solidFill>
              </a:rPr>
              <a:t>2015 год</a:t>
            </a:r>
            <a:endParaRPr lang="ru-RU" dirty="0">
              <a:solidFill>
                <a:schemeClr val="tx1">
                  <a:lumMod val="50000"/>
                  <a:lumOff val="50000"/>
                </a:schemeClr>
              </a:solidFill>
            </a:endParaRPr>
          </a:p>
        </p:txBody>
      </p:sp>
      <p:sp>
        <p:nvSpPr>
          <p:cNvPr id="5" name="Прямоугольник 4">
            <a:hlinkClick r:id="rId3" action="ppaction://hlinksldjump"/>
          </p:cNvPr>
          <p:cNvSpPr/>
          <p:nvPr/>
        </p:nvSpPr>
        <p:spPr>
          <a:xfrm>
            <a:off x="513080" y="1703599"/>
            <a:ext cx="9166049" cy="158138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b="1" dirty="0" smtClean="0">
                <a:solidFill>
                  <a:schemeClr val="tx2"/>
                </a:solidFill>
              </a:rPr>
              <a:t>ШПД (ЦРРСС); </a:t>
            </a:r>
            <a:r>
              <a:rPr lang="en-US" sz="2400" b="1" dirty="0" smtClean="0">
                <a:solidFill>
                  <a:schemeClr val="tx2"/>
                </a:solidFill>
              </a:rPr>
              <a:t>NFC</a:t>
            </a:r>
            <a:r>
              <a:rPr lang="ru-RU" sz="2400" b="1" dirty="0">
                <a:solidFill>
                  <a:schemeClr val="tx2"/>
                </a:solidFill>
              </a:rPr>
              <a:t>; Административный регламент </a:t>
            </a:r>
            <a:r>
              <a:rPr lang="ru-RU" sz="2400" b="1" dirty="0" err="1">
                <a:solidFill>
                  <a:schemeClr val="tx2"/>
                </a:solidFill>
              </a:rPr>
              <a:t>Россвязи</a:t>
            </a:r>
            <a:r>
              <a:rPr lang="ru-RU" sz="2400" b="1" dirty="0" smtClean="0">
                <a:solidFill>
                  <a:schemeClr val="tx2"/>
                </a:solidFill>
              </a:rPr>
              <a:t>; </a:t>
            </a:r>
          </a:p>
          <a:p>
            <a:pPr marL="179388"/>
            <a:r>
              <a:rPr lang="en-US" sz="2400" b="1" dirty="0" err="1" smtClean="0">
                <a:solidFill>
                  <a:schemeClr val="tx2"/>
                </a:solidFill>
              </a:rPr>
              <a:t>WiFi</a:t>
            </a:r>
            <a:r>
              <a:rPr lang="ru-RU" sz="2400" b="1" dirty="0" smtClean="0">
                <a:solidFill>
                  <a:schemeClr val="tx2"/>
                </a:solidFill>
              </a:rPr>
              <a:t> </a:t>
            </a:r>
            <a:r>
              <a:rPr lang="en-US" sz="2400" b="1" dirty="0" smtClean="0">
                <a:solidFill>
                  <a:schemeClr val="tx2"/>
                </a:solidFill>
              </a:rPr>
              <a:t>ac/ad</a:t>
            </a:r>
            <a:r>
              <a:rPr lang="ru-RU" sz="2400" b="1" dirty="0" smtClean="0">
                <a:solidFill>
                  <a:schemeClr val="tx2"/>
                </a:solidFill>
              </a:rPr>
              <a:t>; </a:t>
            </a:r>
            <a:r>
              <a:rPr lang="en-US" sz="2400" b="1" dirty="0" smtClean="0">
                <a:solidFill>
                  <a:schemeClr val="tx2"/>
                </a:solidFill>
              </a:rPr>
              <a:t>RAN-Sharing</a:t>
            </a:r>
            <a:r>
              <a:rPr lang="ru-RU" sz="2400" b="1" dirty="0">
                <a:solidFill>
                  <a:schemeClr val="tx2"/>
                </a:solidFill>
              </a:rPr>
              <a:t>; </a:t>
            </a:r>
            <a:r>
              <a:rPr lang="ru-RU" sz="2400" b="1" dirty="0" smtClean="0">
                <a:solidFill>
                  <a:schemeClr val="tx2"/>
                </a:solidFill>
              </a:rPr>
              <a:t>Земные станции спутниковой связи и вещания;</a:t>
            </a:r>
            <a:r>
              <a:rPr lang="ru-RU" sz="2400" b="1" dirty="0">
                <a:solidFill>
                  <a:schemeClr val="tx2"/>
                </a:solidFill>
              </a:rPr>
              <a:t> Линейные испытания на сетях операторов связи; </a:t>
            </a:r>
            <a:r>
              <a:rPr lang="ru-RU" sz="2400" b="1" dirty="0" err="1" smtClean="0">
                <a:solidFill>
                  <a:schemeClr val="tx2"/>
                </a:solidFill>
              </a:rPr>
              <a:t>ПиМ</a:t>
            </a:r>
            <a:r>
              <a:rPr lang="ru-RU" sz="2400" b="1" dirty="0" smtClean="0">
                <a:solidFill>
                  <a:schemeClr val="tx2"/>
                </a:solidFill>
              </a:rPr>
              <a:t>; Форма декларации; УОВЭОС </a:t>
            </a:r>
            <a:r>
              <a:rPr lang="ru-RU" sz="2400" b="1" dirty="0">
                <a:solidFill>
                  <a:schemeClr val="tx2"/>
                </a:solidFill>
              </a:rPr>
              <a:t>- 112; </a:t>
            </a:r>
            <a:r>
              <a:rPr lang="ru-RU" sz="2400" b="1" dirty="0" smtClean="0">
                <a:solidFill>
                  <a:schemeClr val="tx2"/>
                </a:solidFill>
              </a:rPr>
              <a:t>ЦОВ-112</a:t>
            </a:r>
            <a:endParaRPr lang="en-US" sz="2400" b="1" dirty="0">
              <a:solidFill>
                <a:schemeClr val="tx2"/>
              </a:solidFill>
            </a:endParaRPr>
          </a:p>
        </p:txBody>
      </p:sp>
      <p:sp>
        <p:nvSpPr>
          <p:cNvPr id="6" name="Прямоугольник 5"/>
          <p:cNvSpPr/>
          <p:nvPr/>
        </p:nvSpPr>
        <p:spPr>
          <a:xfrm>
            <a:off x="268898" y="1700808"/>
            <a:ext cx="244183" cy="158695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В целях подтверждения соответствия </a:t>
            </a:r>
            <a:r>
              <a:rPr lang="ru-RU" dirty="0"/>
              <a:t>средств связи		</a:t>
            </a:r>
            <a:r>
              <a:rPr lang="ru-RU" dirty="0" smtClean="0"/>
              <a:t>2015</a:t>
            </a:r>
            <a:endParaRPr lang="ru-RU" sz="1600" dirty="0">
              <a:solidFill>
                <a:srgbClr val="000000"/>
              </a:solidFill>
            </a:endParaRPr>
          </a:p>
        </p:txBody>
      </p:sp>
      <p:sp>
        <p:nvSpPr>
          <p:cNvPr id="4" name="Прямоугольник 3"/>
          <p:cNvSpPr/>
          <p:nvPr/>
        </p:nvSpPr>
        <p:spPr>
          <a:xfrm>
            <a:off x="513080" y="3284984"/>
            <a:ext cx="9166049" cy="3385542"/>
          </a:xfrm>
          <a:prstGeom prst="rect">
            <a:avLst/>
          </a:prstGeom>
        </p:spPr>
        <p:txBody>
          <a:bodyPr wrap="square">
            <a:spAutoFit/>
          </a:bodyPr>
          <a:lstStyle/>
          <a:p>
            <a:pPr marL="182563" lvl="0" indent="-182563"/>
            <a:r>
              <a:rPr lang="ru-RU" sz="1400" b="1" dirty="0" smtClean="0">
                <a:solidFill>
                  <a:prstClr val="black"/>
                </a:solidFill>
              </a:rPr>
              <a:t>1. </a:t>
            </a:r>
            <a:r>
              <a:rPr lang="ru-RU" sz="1400" dirty="0" smtClean="0">
                <a:solidFill>
                  <a:prstClr val="black"/>
                </a:solidFill>
              </a:rPr>
              <a:t>Постановление</a:t>
            </a:r>
            <a:r>
              <a:rPr lang="ru-RU" sz="1400" b="1" dirty="0" smtClean="0">
                <a:solidFill>
                  <a:prstClr val="black"/>
                </a:solidFill>
              </a:rPr>
              <a:t> Правительства РФ </a:t>
            </a:r>
            <a:r>
              <a:rPr lang="ru-RU" sz="1400" b="1" dirty="0">
                <a:solidFill>
                  <a:prstClr val="black"/>
                </a:solidFill>
              </a:rPr>
              <a:t>от 28.01.2015 № 64 </a:t>
            </a:r>
            <a:r>
              <a:rPr lang="ru-RU" sz="1400" b="1" dirty="0" smtClean="0">
                <a:solidFill>
                  <a:prstClr val="black"/>
                </a:solidFill>
              </a:rPr>
              <a:t>- </a:t>
            </a:r>
            <a:r>
              <a:rPr lang="ru-RU" sz="800" dirty="0" smtClean="0">
                <a:solidFill>
                  <a:prstClr val="black"/>
                </a:solidFill>
              </a:rPr>
              <a:t> О внесении изменений в некоторые акты правительства РФ в части обеспечения вызова экстренных оперативных служб на территории российской федерации по единому номеру "112« (Перечень средств связи, утвержденный ППРФ № 532 дополнен пунктом 6(1) – ЦОВ-112)</a:t>
            </a:r>
            <a:endParaRPr lang="ru-RU" sz="1400" b="1" dirty="0" smtClean="0">
              <a:solidFill>
                <a:prstClr val="black"/>
              </a:solidFill>
            </a:endParaRPr>
          </a:p>
          <a:p>
            <a:pPr marL="182563" lvl="0" indent="-182563"/>
            <a:r>
              <a:rPr lang="ru-RU" sz="1400" b="1" dirty="0" smtClean="0">
                <a:solidFill>
                  <a:prstClr val="black"/>
                </a:solidFill>
              </a:rPr>
              <a:t>2.</a:t>
            </a:r>
            <a:r>
              <a:rPr lang="ru-RU" sz="1400" dirty="0" smtClean="0">
                <a:solidFill>
                  <a:prstClr val="black"/>
                </a:solidFill>
              </a:rPr>
              <a:t> Приказ </a:t>
            </a:r>
            <a:r>
              <a:rPr lang="ru-RU" sz="1400" b="1" dirty="0" smtClean="0">
                <a:solidFill>
                  <a:prstClr val="black"/>
                </a:solidFill>
              </a:rPr>
              <a:t>от 05.02.2015 № 29 </a:t>
            </a:r>
            <a:r>
              <a:rPr lang="ru-RU" sz="800" dirty="0">
                <a:solidFill>
                  <a:prstClr val="black"/>
                </a:solidFill>
              </a:rPr>
              <a:t>– Изменения в Правила применения оборудования радиорелейной связи. Часть V. Правила применения цифровых радиорелейных систем связи, работающих в полосах частот 71-76 ГГц, 81-86 ГГц, утвержденные приказом </a:t>
            </a:r>
            <a:r>
              <a:rPr lang="ru-RU" sz="800" dirty="0" err="1" smtClean="0">
                <a:solidFill>
                  <a:prstClr val="black"/>
                </a:solidFill>
              </a:rPr>
              <a:t>Минкомсвязи</a:t>
            </a:r>
            <a:r>
              <a:rPr lang="ru-RU" sz="800" dirty="0" smtClean="0">
                <a:solidFill>
                  <a:prstClr val="black"/>
                </a:solidFill>
              </a:rPr>
              <a:t> РФ от </a:t>
            </a:r>
            <a:r>
              <a:rPr lang="ru-RU" sz="800" dirty="0">
                <a:solidFill>
                  <a:prstClr val="black"/>
                </a:solidFill>
              </a:rPr>
              <a:t>22.10.2012 N </a:t>
            </a:r>
            <a:r>
              <a:rPr lang="ru-RU" sz="800" dirty="0" smtClean="0">
                <a:solidFill>
                  <a:prstClr val="black"/>
                </a:solidFill>
              </a:rPr>
              <a:t>251</a:t>
            </a:r>
          </a:p>
          <a:p>
            <a:pPr marL="182563" lvl="0" indent="-182563"/>
            <a:r>
              <a:rPr lang="ru-RU" sz="1400" b="1" dirty="0" smtClean="0">
                <a:solidFill>
                  <a:prstClr val="black"/>
                </a:solidFill>
              </a:rPr>
              <a:t>3.</a:t>
            </a:r>
            <a:r>
              <a:rPr lang="ru-RU" sz="1400" dirty="0" smtClean="0">
                <a:solidFill>
                  <a:prstClr val="black"/>
                </a:solidFill>
              </a:rPr>
              <a:t> Приказ</a:t>
            </a:r>
            <a:r>
              <a:rPr lang="ru-RU" sz="1400" b="1" dirty="0" smtClean="0">
                <a:solidFill>
                  <a:prstClr val="black"/>
                </a:solidFill>
              </a:rPr>
              <a:t> от 10.03.2015 № 68 </a:t>
            </a:r>
            <a:r>
              <a:rPr lang="ru-RU" sz="800" dirty="0" smtClean="0">
                <a:solidFill>
                  <a:prstClr val="black"/>
                </a:solidFill>
              </a:rPr>
              <a:t>- Изменения в Правила применения абонентских терминалов, </a:t>
            </a:r>
            <a:r>
              <a:rPr lang="ru-RU" sz="800" b="1" dirty="0" smtClean="0">
                <a:solidFill>
                  <a:prstClr val="black"/>
                </a:solidFill>
              </a:rPr>
              <a:t>абонентских станций (абонентских радиостанций)</a:t>
            </a:r>
            <a:r>
              <a:rPr lang="en-US" sz="800" dirty="0" smtClean="0">
                <a:solidFill>
                  <a:prstClr val="black"/>
                </a:solidFill>
              </a:rPr>
              <a:t> </a:t>
            </a:r>
            <a:r>
              <a:rPr lang="ru-RU" sz="800" dirty="0" smtClean="0">
                <a:solidFill>
                  <a:prstClr val="black"/>
                </a:solidFill>
              </a:rPr>
              <a:t>различных стандартов (в части использования технологии ближней связи NFC) </a:t>
            </a:r>
          </a:p>
          <a:p>
            <a:pPr marL="182563" lvl="0" indent="-182563"/>
            <a:r>
              <a:rPr lang="ru-RU" sz="1400" b="1" dirty="0" smtClean="0">
                <a:solidFill>
                  <a:prstClr val="black"/>
                </a:solidFill>
              </a:rPr>
              <a:t>4. </a:t>
            </a:r>
            <a:r>
              <a:rPr lang="ru-RU" sz="1400" dirty="0" smtClean="0">
                <a:solidFill>
                  <a:prstClr val="black"/>
                </a:solidFill>
              </a:rPr>
              <a:t>Приказ</a:t>
            </a:r>
            <a:r>
              <a:rPr lang="ru-RU" sz="1400" b="1" dirty="0" smtClean="0">
                <a:solidFill>
                  <a:prstClr val="black"/>
                </a:solidFill>
              </a:rPr>
              <a:t> от 05.03.2015 № 62</a:t>
            </a:r>
            <a:r>
              <a:rPr lang="ru-RU" sz="800" dirty="0" smtClean="0">
                <a:solidFill>
                  <a:prstClr val="black"/>
                </a:solidFill>
              </a:rPr>
              <a:t> - Изменения в приказ </a:t>
            </a:r>
            <a:r>
              <a:rPr lang="ru-RU" sz="800" dirty="0" err="1" smtClean="0">
                <a:solidFill>
                  <a:prstClr val="black"/>
                </a:solidFill>
              </a:rPr>
              <a:t>Минкомсвязи</a:t>
            </a:r>
            <a:r>
              <a:rPr lang="ru-RU" sz="800" dirty="0" smtClean="0">
                <a:solidFill>
                  <a:prstClr val="black"/>
                </a:solidFill>
              </a:rPr>
              <a:t> РФ от 01.12.2011 № 331 «Об утверждении Административных регламентов Федерального агентства связи по предоставлению </a:t>
            </a:r>
            <a:r>
              <a:rPr lang="ru-RU" sz="800" dirty="0" err="1" smtClean="0">
                <a:solidFill>
                  <a:prstClr val="black"/>
                </a:solidFill>
              </a:rPr>
              <a:t>госуслуги</a:t>
            </a:r>
            <a:r>
              <a:rPr lang="ru-RU" sz="800" dirty="0" smtClean="0">
                <a:solidFill>
                  <a:prstClr val="black"/>
                </a:solidFill>
              </a:rPr>
              <a:t> по регистрации деклараций о соответствии средств связи, по предоставлению </a:t>
            </a:r>
            <a:r>
              <a:rPr lang="ru-RU" sz="800" dirty="0" err="1" smtClean="0">
                <a:solidFill>
                  <a:prstClr val="black"/>
                </a:solidFill>
              </a:rPr>
              <a:t>госуслуги</a:t>
            </a:r>
            <a:r>
              <a:rPr lang="ru-RU" sz="800" dirty="0" smtClean="0">
                <a:solidFill>
                  <a:prstClr val="black"/>
                </a:solidFill>
              </a:rPr>
              <a:t> по регистрации сертификатов соответствия на средства связи, по предоставлению </a:t>
            </a:r>
            <a:r>
              <a:rPr lang="ru-RU" sz="800" dirty="0" err="1" smtClean="0">
                <a:solidFill>
                  <a:prstClr val="black"/>
                </a:solidFill>
              </a:rPr>
              <a:t>госуслуги</a:t>
            </a:r>
            <a:r>
              <a:rPr lang="ru-RU" sz="800" dirty="0" smtClean="0">
                <a:solidFill>
                  <a:prstClr val="black"/>
                </a:solidFill>
              </a:rPr>
              <a:t> по предоставлению информации из реестра деклараций о соответствии средств связи, по предоставлению </a:t>
            </a:r>
            <a:r>
              <a:rPr lang="ru-RU" sz="800" dirty="0" err="1" smtClean="0">
                <a:solidFill>
                  <a:prstClr val="black"/>
                </a:solidFill>
              </a:rPr>
              <a:t>госуслуги</a:t>
            </a:r>
            <a:r>
              <a:rPr lang="ru-RU" sz="800" dirty="0" smtClean="0">
                <a:solidFill>
                  <a:prstClr val="black"/>
                </a:solidFill>
              </a:rPr>
              <a:t> по предоставлению информации из реестра сертификатов соответствия системы сертификации в области связи</a:t>
            </a:r>
          </a:p>
          <a:p>
            <a:pPr marL="182563" lvl="0" indent="-182563"/>
            <a:r>
              <a:rPr lang="ru-RU" sz="1400" b="1" dirty="0" smtClean="0"/>
              <a:t>5. </a:t>
            </a:r>
            <a:r>
              <a:rPr lang="ru-RU" sz="1400" dirty="0" smtClean="0">
                <a:solidFill>
                  <a:prstClr val="black"/>
                </a:solidFill>
              </a:rPr>
              <a:t>Приказ</a:t>
            </a:r>
            <a:r>
              <a:rPr lang="ru-RU" sz="1400" b="1" dirty="0" smtClean="0">
                <a:solidFill>
                  <a:prstClr val="black"/>
                </a:solidFill>
              </a:rPr>
              <a:t> от 22.04.2015</a:t>
            </a:r>
            <a:r>
              <a:rPr lang="en-US" sz="1400" b="1" dirty="0" smtClean="0">
                <a:solidFill>
                  <a:prstClr val="black"/>
                </a:solidFill>
              </a:rPr>
              <a:t> </a:t>
            </a:r>
            <a:r>
              <a:rPr lang="ru-RU" sz="1400" b="1" dirty="0" smtClean="0">
                <a:solidFill>
                  <a:prstClr val="black"/>
                </a:solidFill>
              </a:rPr>
              <a:t>№ 129  </a:t>
            </a:r>
            <a:r>
              <a:rPr lang="ru-RU" sz="800" dirty="0" smtClean="0">
                <a:solidFill>
                  <a:prstClr val="black"/>
                </a:solidFill>
              </a:rPr>
              <a:t>- </a:t>
            </a:r>
            <a:r>
              <a:rPr lang="en-US" sz="800" dirty="0" smtClean="0">
                <a:solidFill>
                  <a:prstClr val="black"/>
                </a:solidFill>
              </a:rPr>
              <a:t> </a:t>
            </a:r>
            <a:r>
              <a:rPr lang="ru-RU" sz="800" dirty="0" smtClean="0">
                <a:solidFill>
                  <a:prstClr val="black"/>
                </a:solidFill>
              </a:rPr>
              <a:t>Изменения в Правила применения оборудования радиодоступа. Часть I. Правила применения оборудования радиодоступа для беспроводной передачи данных в диапазоне от 30 МГц до 66 ГГц, утвержденные приказом </a:t>
            </a:r>
            <a:r>
              <a:rPr lang="ru-RU" sz="800" dirty="0" err="1" smtClean="0">
                <a:solidFill>
                  <a:prstClr val="black"/>
                </a:solidFill>
              </a:rPr>
              <a:t>Минкомсвязи</a:t>
            </a:r>
            <a:r>
              <a:rPr lang="ru-RU" sz="800" dirty="0" smtClean="0">
                <a:solidFill>
                  <a:prstClr val="black"/>
                </a:solidFill>
              </a:rPr>
              <a:t> РФ от 14.09.2010 N 124 (утверждены требования для стандартов: 802.11 </a:t>
            </a:r>
            <a:r>
              <a:rPr lang="ru-RU" sz="800" dirty="0" err="1" smtClean="0">
                <a:solidFill>
                  <a:prstClr val="black"/>
                </a:solidFill>
              </a:rPr>
              <a:t>ac</a:t>
            </a:r>
            <a:r>
              <a:rPr lang="ru-RU" sz="800" dirty="0" smtClean="0">
                <a:solidFill>
                  <a:prstClr val="black"/>
                </a:solidFill>
              </a:rPr>
              <a:t>; 802.11 </a:t>
            </a:r>
            <a:r>
              <a:rPr lang="ru-RU" sz="800" dirty="0" err="1" smtClean="0">
                <a:solidFill>
                  <a:prstClr val="black"/>
                </a:solidFill>
              </a:rPr>
              <a:t>ad</a:t>
            </a:r>
            <a:r>
              <a:rPr lang="ru-RU" sz="800" dirty="0" smtClean="0">
                <a:solidFill>
                  <a:prstClr val="black"/>
                </a:solidFill>
              </a:rPr>
              <a:t> )</a:t>
            </a:r>
          </a:p>
          <a:p>
            <a:pPr marL="182563" lvl="0" indent="-182563"/>
            <a:r>
              <a:rPr lang="ru-RU" sz="1400" b="1" dirty="0" smtClean="0"/>
              <a:t>6. </a:t>
            </a:r>
            <a:r>
              <a:rPr lang="ru-RU" sz="1400" dirty="0" smtClean="0"/>
              <a:t>Приказ</a:t>
            </a:r>
            <a:r>
              <a:rPr lang="ru-RU" sz="1400" b="1" dirty="0" smtClean="0"/>
              <a:t> от 12.05.2015 № 157</a:t>
            </a:r>
            <a:r>
              <a:rPr lang="ru-RU" sz="900" dirty="0" smtClean="0"/>
              <a:t>– </a:t>
            </a:r>
            <a:r>
              <a:rPr lang="ru-RU" sz="800" dirty="0" smtClean="0"/>
              <a:t>Изменения в Правила применения </a:t>
            </a:r>
            <a:r>
              <a:rPr lang="ru-RU" sz="800" b="1" dirty="0" smtClean="0"/>
              <a:t>абонентских терминалов </a:t>
            </a:r>
            <a:r>
              <a:rPr lang="ru-RU" sz="800" dirty="0" smtClean="0"/>
              <a:t>систем ПРТС стандарта </a:t>
            </a:r>
            <a:r>
              <a:rPr lang="en-US" sz="800" b="1" dirty="0" smtClean="0"/>
              <a:t>UMTS</a:t>
            </a:r>
            <a:r>
              <a:rPr lang="ru-RU" sz="800" dirty="0" smtClean="0"/>
              <a:t> с частотным дуплексным разносом и частотно-кодовым разделением радиоканалов, работающих в диапазоне </a:t>
            </a:r>
            <a:r>
              <a:rPr lang="ru-RU" sz="800" b="1" dirty="0" smtClean="0"/>
              <a:t>2000 МГц</a:t>
            </a:r>
            <a:r>
              <a:rPr lang="en-US" sz="800" dirty="0" smtClean="0"/>
              <a:t>, </a:t>
            </a:r>
            <a:r>
              <a:rPr lang="ru-RU" sz="800" dirty="0" smtClean="0"/>
              <a:t>утвержденные приказом </a:t>
            </a:r>
            <a:r>
              <a:rPr lang="ru-RU" sz="800" dirty="0" err="1" smtClean="0"/>
              <a:t>Мининформсвязи</a:t>
            </a:r>
            <a:r>
              <a:rPr lang="ru-RU" sz="800" dirty="0" smtClean="0"/>
              <a:t> РФ от </a:t>
            </a:r>
            <a:r>
              <a:rPr lang="en-US" sz="800" dirty="0" smtClean="0"/>
              <a:t>27</a:t>
            </a:r>
            <a:r>
              <a:rPr lang="ru-RU" sz="800" dirty="0" smtClean="0"/>
              <a:t>.0</a:t>
            </a:r>
            <a:r>
              <a:rPr lang="en-US" sz="800" dirty="0" smtClean="0"/>
              <a:t>8</a:t>
            </a:r>
            <a:r>
              <a:rPr lang="ru-RU" sz="800" dirty="0" smtClean="0"/>
              <a:t>.2007 №</a:t>
            </a:r>
            <a:r>
              <a:rPr lang="en-US" sz="800" dirty="0" smtClean="0"/>
              <a:t> 100</a:t>
            </a:r>
            <a:r>
              <a:rPr lang="ru-RU" sz="800" dirty="0" smtClean="0"/>
              <a:t>; работающих в диапазоне частот </a:t>
            </a:r>
            <a:r>
              <a:rPr lang="ru-RU" sz="800" b="1" dirty="0" smtClean="0"/>
              <a:t>900 МГц</a:t>
            </a:r>
            <a:r>
              <a:rPr lang="ru-RU" sz="800" dirty="0" smtClean="0"/>
              <a:t>, утвержденные приказом </a:t>
            </a:r>
            <a:r>
              <a:rPr lang="ru-RU" sz="800" dirty="0" err="1" smtClean="0"/>
              <a:t>Мининформсвязи</a:t>
            </a:r>
            <a:r>
              <a:rPr lang="ru-RU" sz="800" dirty="0" smtClean="0"/>
              <a:t> РФ от 13.10.2011 №</a:t>
            </a:r>
            <a:r>
              <a:rPr lang="en-US" sz="800" dirty="0" smtClean="0"/>
              <a:t> </a:t>
            </a:r>
            <a:r>
              <a:rPr lang="ru-RU" sz="800" dirty="0" smtClean="0"/>
              <a:t>257; Изменения в Правила применения </a:t>
            </a:r>
            <a:r>
              <a:rPr lang="ru-RU" sz="800" b="1" dirty="0" smtClean="0"/>
              <a:t>базовых станций и ретрансляторов </a:t>
            </a:r>
            <a:r>
              <a:rPr lang="ru-RU" sz="800" dirty="0" smtClean="0"/>
              <a:t>сетей ПРТС. Часть V. Правила применения оборудования систем базовых станций и ретрансляторов сетей ПРТС стандарта </a:t>
            </a:r>
            <a:r>
              <a:rPr lang="ru-RU" sz="800" b="1" dirty="0" smtClean="0"/>
              <a:t>UMTS</a:t>
            </a:r>
            <a:r>
              <a:rPr lang="ru-RU" sz="800" dirty="0" smtClean="0"/>
              <a:t> с частотным дуплексным разносом и частотно-кодовым разделением радиоканалов", утвержденные приказом </a:t>
            </a:r>
            <a:r>
              <a:rPr lang="ru-RU" sz="800" dirty="0" err="1" smtClean="0"/>
              <a:t>Мининформсвязи</a:t>
            </a:r>
            <a:r>
              <a:rPr lang="ru-RU" sz="800" dirty="0" smtClean="0"/>
              <a:t> РФ от 17.02.2010 №</a:t>
            </a:r>
            <a:r>
              <a:rPr lang="en-US" sz="800" dirty="0" smtClean="0"/>
              <a:t> </a:t>
            </a:r>
            <a:r>
              <a:rPr lang="ru-RU" sz="800" dirty="0" smtClean="0"/>
              <a:t>31</a:t>
            </a:r>
          </a:p>
          <a:p>
            <a:pPr marL="182563" lvl="0" indent="-182563"/>
            <a:r>
              <a:rPr lang="ru-RU" sz="1400" b="1" dirty="0" smtClean="0">
                <a:solidFill>
                  <a:prstClr val="black"/>
                </a:solidFill>
              </a:rPr>
              <a:t>7. </a:t>
            </a:r>
            <a:r>
              <a:rPr lang="ru-RU" sz="1400" dirty="0" smtClean="0">
                <a:solidFill>
                  <a:prstClr val="black"/>
                </a:solidFill>
              </a:rPr>
              <a:t>Приказ</a:t>
            </a:r>
            <a:r>
              <a:rPr lang="ru-RU" sz="1400" b="1" dirty="0" smtClean="0">
                <a:solidFill>
                  <a:prstClr val="black"/>
                </a:solidFill>
              </a:rPr>
              <a:t> </a:t>
            </a:r>
            <a:r>
              <a:rPr lang="ru-RU" sz="1400" b="1" dirty="0">
                <a:solidFill>
                  <a:prstClr val="black"/>
                </a:solidFill>
              </a:rPr>
              <a:t>от 15.06.2015</a:t>
            </a:r>
            <a:r>
              <a:rPr lang="ru-RU" sz="1400" b="1" dirty="0"/>
              <a:t> </a:t>
            </a:r>
            <a:r>
              <a:rPr lang="ru-RU" sz="1400" b="1" dirty="0" smtClean="0">
                <a:solidFill>
                  <a:prstClr val="black"/>
                </a:solidFill>
              </a:rPr>
              <a:t>№ </a:t>
            </a:r>
            <a:r>
              <a:rPr lang="ru-RU" sz="1400" b="1" dirty="0">
                <a:solidFill>
                  <a:prstClr val="black"/>
                </a:solidFill>
              </a:rPr>
              <a:t>202 </a:t>
            </a:r>
            <a:r>
              <a:rPr lang="ru-RU" sz="800" dirty="0" smtClean="0">
                <a:solidFill>
                  <a:prstClr val="black"/>
                </a:solidFill>
              </a:rPr>
              <a:t>- </a:t>
            </a:r>
            <a:r>
              <a:rPr lang="ru-RU" sz="800" dirty="0">
                <a:solidFill>
                  <a:prstClr val="black"/>
                </a:solidFill>
              </a:rPr>
              <a:t>Изменения в Правила применения земных станций спутниковой связи и вещания ЕСЭ РФ , </a:t>
            </a:r>
            <a:r>
              <a:rPr lang="ru-RU" sz="800" dirty="0" smtClean="0">
                <a:solidFill>
                  <a:prstClr val="black"/>
                </a:solidFill>
              </a:rPr>
              <a:t>утв. приказом </a:t>
            </a:r>
            <a:r>
              <a:rPr lang="ru-RU" sz="800" dirty="0" err="1">
                <a:solidFill>
                  <a:prstClr val="black"/>
                </a:solidFill>
              </a:rPr>
              <a:t>Мининформсвязи</a:t>
            </a:r>
            <a:r>
              <a:rPr lang="ru-RU" sz="800" dirty="0">
                <a:solidFill>
                  <a:prstClr val="black"/>
                </a:solidFill>
              </a:rPr>
              <a:t> РФ от 22.08.2007 № </a:t>
            </a:r>
            <a:r>
              <a:rPr lang="ru-RU" sz="800" dirty="0" smtClean="0">
                <a:solidFill>
                  <a:prstClr val="black"/>
                </a:solidFill>
              </a:rPr>
              <a:t>99</a:t>
            </a:r>
          </a:p>
          <a:p>
            <a:pPr marL="182563" indent="-182563"/>
            <a:r>
              <a:rPr lang="ru-RU" sz="1400" b="1" dirty="0" smtClean="0">
                <a:solidFill>
                  <a:prstClr val="black"/>
                </a:solidFill>
              </a:rPr>
              <a:t>8.</a:t>
            </a:r>
            <a:r>
              <a:rPr lang="ru-RU" sz="1400" dirty="0" smtClean="0">
                <a:solidFill>
                  <a:prstClr val="black"/>
                </a:solidFill>
              </a:rPr>
              <a:t> Приказ</a:t>
            </a:r>
            <a:r>
              <a:rPr lang="ru-RU" sz="1400" b="1" dirty="0" smtClean="0">
                <a:solidFill>
                  <a:prstClr val="black"/>
                </a:solidFill>
              </a:rPr>
              <a:t> </a:t>
            </a:r>
            <a:r>
              <a:rPr lang="ru-RU" sz="1400" b="1" dirty="0">
                <a:solidFill>
                  <a:prstClr val="black"/>
                </a:solidFill>
              </a:rPr>
              <a:t>от 05.05.2015 № 153</a:t>
            </a:r>
            <a:r>
              <a:rPr lang="ru-RU" sz="800" dirty="0"/>
              <a:t> - Изменения в приказы </a:t>
            </a:r>
            <a:r>
              <a:rPr lang="ru-RU" sz="800" dirty="0" err="1" smtClean="0"/>
              <a:t>Мининформсвязи</a:t>
            </a:r>
            <a:r>
              <a:rPr lang="ru-RU" sz="800" dirty="0" smtClean="0"/>
              <a:t> и </a:t>
            </a:r>
            <a:r>
              <a:rPr lang="ru-RU" sz="800" dirty="0" err="1"/>
              <a:t>Минкомсвязи</a:t>
            </a:r>
            <a:r>
              <a:rPr lang="ru-RU" sz="800" dirty="0"/>
              <a:t> </a:t>
            </a:r>
            <a:r>
              <a:rPr lang="ru-RU" sz="800" dirty="0" smtClean="0"/>
              <a:t>РФ (</a:t>
            </a:r>
            <a:r>
              <a:rPr lang="ru-RU" sz="800" b="1" dirty="0" smtClean="0"/>
              <a:t>всего 7</a:t>
            </a:r>
            <a:r>
              <a:rPr lang="ru-RU" sz="800" dirty="0" smtClean="0"/>
              <a:t>) </a:t>
            </a:r>
            <a:r>
              <a:rPr lang="ru-RU" sz="800" dirty="0"/>
              <a:t>по вопросам применения абонентских радиостанций (терминалов) в сетях </a:t>
            </a:r>
            <a:r>
              <a:rPr lang="ru-RU" sz="800" dirty="0" smtClean="0"/>
              <a:t>ПРТС</a:t>
            </a:r>
          </a:p>
          <a:p>
            <a:pPr marL="182563" indent="-182563"/>
            <a:r>
              <a:rPr lang="ru-RU" sz="1400" b="1" dirty="0" smtClean="0">
                <a:solidFill>
                  <a:prstClr val="black"/>
                </a:solidFill>
              </a:rPr>
              <a:t>9. </a:t>
            </a:r>
            <a:r>
              <a:rPr lang="ru-RU" sz="1400" dirty="0">
                <a:solidFill>
                  <a:prstClr val="black"/>
                </a:solidFill>
              </a:rPr>
              <a:t>Приказ</a:t>
            </a:r>
            <a:r>
              <a:rPr lang="ru-RU" sz="1400" b="1" dirty="0">
                <a:solidFill>
                  <a:prstClr val="black"/>
                </a:solidFill>
              </a:rPr>
              <a:t> от 15.05.2015 № 169</a:t>
            </a:r>
            <a:r>
              <a:rPr lang="ru-RU" sz="800" dirty="0"/>
              <a:t> </a:t>
            </a:r>
            <a:r>
              <a:rPr lang="ru-RU" sz="800" dirty="0" smtClean="0"/>
              <a:t>- Об </a:t>
            </a:r>
            <a:r>
              <a:rPr lang="ru-RU" sz="800" dirty="0"/>
              <a:t>утверждении Методики проведения сертификационных испытаний оборудования коммутации и маршрутизации пакетов информации сетей передачи данных, включая программное обеспечение, обеспечивающего выполнение установленных действий при проведении оперативно‑</a:t>
            </a:r>
            <a:r>
              <a:rPr lang="ru-RU" sz="800" dirty="0" err="1"/>
              <a:t>разыскных</a:t>
            </a:r>
            <a:r>
              <a:rPr lang="ru-RU" sz="800" dirty="0"/>
              <a:t> </a:t>
            </a:r>
            <a:r>
              <a:rPr lang="ru-RU" sz="800" dirty="0" smtClean="0"/>
              <a:t>мероприятий (к приказу от 16.04.2014 № 83)</a:t>
            </a:r>
            <a:endParaRPr lang="ru-RU" sz="800" dirty="0"/>
          </a:p>
        </p:txBody>
      </p:sp>
    </p:spTree>
    <p:extLst>
      <p:ext uri="{BB962C8B-B14F-4D97-AF65-F5344CB8AC3E}">
        <p14:creationId xmlns:p14="http://schemas.microsoft.com/office/powerpoint/2010/main" val="821675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18</a:t>
            </a:fld>
            <a:endParaRPr lang="ru-RU" sz="3100" spc="-300" dirty="0"/>
          </a:p>
        </p:txBody>
      </p:sp>
      <p:sp>
        <p:nvSpPr>
          <p:cNvPr id="3" name="Заголовок 2"/>
          <p:cNvSpPr>
            <a:spLocks noGrp="1"/>
          </p:cNvSpPr>
          <p:nvPr>
            <p:ph type="title"/>
          </p:nvPr>
        </p:nvSpPr>
        <p:spPr>
          <a:xfrm>
            <a:off x="1105008" y="325085"/>
            <a:ext cx="6512288" cy="504714"/>
          </a:xfrm>
        </p:spPr>
        <p:txBody>
          <a:bodyPr/>
          <a:lstStyle/>
          <a:p>
            <a:pPr marL="179388"/>
            <a:r>
              <a:rPr lang="ru-RU" dirty="0">
                <a:solidFill>
                  <a:schemeClr val="tx1">
                    <a:lumMod val="50000"/>
                    <a:lumOff val="50000"/>
                  </a:schemeClr>
                </a:solidFill>
              </a:rPr>
              <a:t>НОРМАТИВНЫЕ ПРАВОВЫЕ </a:t>
            </a:r>
            <a:r>
              <a:rPr lang="ru-RU" dirty="0" smtClean="0">
                <a:solidFill>
                  <a:schemeClr val="tx1">
                    <a:lumMod val="50000"/>
                    <a:lumOff val="50000"/>
                  </a:schemeClr>
                </a:solidFill>
              </a:rPr>
              <a:t>АКТЫ</a:t>
            </a:r>
            <a:br>
              <a:rPr lang="ru-RU" dirty="0" smtClean="0">
                <a:solidFill>
                  <a:schemeClr val="tx1">
                    <a:lumMod val="50000"/>
                    <a:lumOff val="50000"/>
                  </a:schemeClr>
                </a:solidFill>
              </a:rPr>
            </a:br>
            <a:r>
              <a:rPr lang="ru-RU" dirty="0" smtClean="0">
                <a:solidFill>
                  <a:schemeClr val="tx1">
                    <a:lumMod val="50000"/>
                    <a:lumOff val="50000"/>
                  </a:schemeClr>
                </a:solidFill>
              </a:rPr>
              <a:t>2015 год</a:t>
            </a:r>
            <a:endParaRPr lang="ru-RU" dirty="0">
              <a:solidFill>
                <a:schemeClr val="tx1">
                  <a:lumMod val="50000"/>
                  <a:lumOff val="50000"/>
                </a:schemeClr>
              </a:solidFill>
            </a:endParaRPr>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В целях подтверждения соответствия </a:t>
            </a:r>
            <a:r>
              <a:rPr lang="ru-RU" dirty="0"/>
              <a:t>средств связи		</a:t>
            </a:r>
            <a:r>
              <a:rPr lang="ru-RU" dirty="0" smtClean="0"/>
              <a:t>2015</a:t>
            </a:r>
            <a:endParaRPr lang="ru-RU" sz="1600" dirty="0">
              <a:solidFill>
                <a:srgbClr val="000000"/>
              </a:solidFill>
            </a:endParaRPr>
          </a:p>
        </p:txBody>
      </p:sp>
      <p:sp>
        <p:nvSpPr>
          <p:cNvPr id="8" name="Прямоугольник 7"/>
          <p:cNvSpPr/>
          <p:nvPr/>
        </p:nvSpPr>
        <p:spPr>
          <a:xfrm>
            <a:off x="513080" y="3433063"/>
            <a:ext cx="9166049" cy="1508105"/>
          </a:xfrm>
          <a:prstGeom prst="rect">
            <a:avLst/>
          </a:prstGeom>
        </p:spPr>
        <p:txBody>
          <a:bodyPr wrap="square">
            <a:spAutoFit/>
          </a:bodyPr>
          <a:lstStyle/>
          <a:p>
            <a:pPr marL="182563" lvl="0" indent="-182563"/>
            <a:r>
              <a:rPr lang="ru-RU" sz="1400" b="1" dirty="0" smtClean="0">
                <a:solidFill>
                  <a:prstClr val="black"/>
                </a:solidFill>
              </a:rPr>
              <a:t>10. </a:t>
            </a:r>
            <a:r>
              <a:rPr lang="ru-RU" sz="1400" dirty="0">
                <a:solidFill>
                  <a:prstClr val="black"/>
                </a:solidFill>
              </a:rPr>
              <a:t>Приказ</a:t>
            </a:r>
            <a:r>
              <a:rPr lang="ru-RU" sz="1400" b="1" dirty="0">
                <a:solidFill>
                  <a:prstClr val="black"/>
                </a:solidFill>
              </a:rPr>
              <a:t> от 29.07.2015 № 288</a:t>
            </a:r>
            <a:r>
              <a:rPr lang="ru-RU" sz="800" b="1" dirty="0">
                <a:solidFill>
                  <a:prstClr val="black"/>
                </a:solidFill>
              </a:rPr>
              <a:t> </a:t>
            </a:r>
            <a:r>
              <a:rPr lang="ru-RU" sz="800" dirty="0">
                <a:solidFill>
                  <a:prstClr val="black"/>
                </a:solidFill>
              </a:rPr>
              <a:t> - «Об утверждении формы декларации о соответствии средств связи»</a:t>
            </a:r>
          </a:p>
          <a:p>
            <a:pPr marL="182563" lvl="0" indent="-182563"/>
            <a:r>
              <a:rPr lang="ru-RU" sz="1400" b="1" dirty="0" smtClean="0">
                <a:solidFill>
                  <a:prstClr val="black"/>
                </a:solidFill>
              </a:rPr>
              <a:t>11.</a:t>
            </a:r>
            <a:r>
              <a:rPr lang="ru-RU" sz="1400" dirty="0" smtClean="0">
                <a:solidFill>
                  <a:prstClr val="black"/>
                </a:solidFill>
              </a:rPr>
              <a:t> </a:t>
            </a:r>
            <a:r>
              <a:rPr lang="ru-RU" sz="1400" dirty="0">
                <a:solidFill>
                  <a:prstClr val="black"/>
                </a:solidFill>
              </a:rPr>
              <a:t>Приказ </a:t>
            </a:r>
            <a:r>
              <a:rPr lang="ru-RU" sz="1400" b="1" dirty="0">
                <a:solidFill>
                  <a:prstClr val="black"/>
                </a:solidFill>
              </a:rPr>
              <a:t>от 15.09.2015 № 346</a:t>
            </a:r>
            <a:r>
              <a:rPr lang="ru-RU" sz="800" dirty="0">
                <a:solidFill>
                  <a:prstClr val="black"/>
                </a:solidFill>
              </a:rPr>
              <a:t>  - Об утверждении Правил применения оборудования узлов обслуживания вызовов экстренных оперативных служб (УОВЭОС - 112</a:t>
            </a:r>
            <a:r>
              <a:rPr lang="ru-RU" sz="800" dirty="0" smtClean="0">
                <a:solidFill>
                  <a:prstClr val="black"/>
                </a:solidFill>
              </a:rPr>
              <a:t>)</a:t>
            </a:r>
          </a:p>
          <a:p>
            <a:pPr marL="182563" lvl="0" indent="-182563"/>
            <a:r>
              <a:rPr lang="ru-RU" sz="1400" b="1" dirty="0" smtClean="0">
                <a:solidFill>
                  <a:prstClr val="black"/>
                </a:solidFill>
              </a:rPr>
              <a:t>12. </a:t>
            </a:r>
            <a:r>
              <a:rPr lang="ru-RU" sz="1400" dirty="0">
                <a:solidFill>
                  <a:prstClr val="black"/>
                </a:solidFill>
              </a:rPr>
              <a:t>Приказ</a:t>
            </a:r>
            <a:r>
              <a:rPr lang="ru-RU" sz="1400" b="1" dirty="0">
                <a:solidFill>
                  <a:prstClr val="black"/>
                </a:solidFill>
              </a:rPr>
              <a:t> от 30.11.2015 № 484 </a:t>
            </a:r>
            <a:r>
              <a:rPr lang="ru-RU" sz="1400" b="1" dirty="0" smtClean="0">
                <a:solidFill>
                  <a:prstClr val="black"/>
                </a:solidFill>
              </a:rPr>
              <a:t>- </a:t>
            </a:r>
            <a:r>
              <a:rPr lang="ru-RU" sz="800" dirty="0" smtClean="0">
                <a:solidFill>
                  <a:prstClr val="black"/>
                </a:solidFill>
              </a:rPr>
              <a:t>Об </a:t>
            </a:r>
            <a:r>
              <a:rPr lang="ru-RU" sz="800" dirty="0">
                <a:solidFill>
                  <a:prstClr val="black"/>
                </a:solidFill>
              </a:rPr>
              <a:t>утверждении Правил применения</a:t>
            </a:r>
            <a:r>
              <a:rPr lang="ru-RU" sz="800" dirty="0" smtClean="0">
                <a:solidFill>
                  <a:prstClr val="black"/>
                </a:solidFill>
              </a:rPr>
              <a:t> </a:t>
            </a:r>
            <a:r>
              <a:rPr lang="ru-RU" sz="800" dirty="0">
                <a:solidFill>
                  <a:prstClr val="black"/>
                </a:solidFill>
              </a:rPr>
              <a:t>оборудования центров обработки вызовов экстренных оперативных </a:t>
            </a:r>
            <a:r>
              <a:rPr lang="ru-RU" sz="800" dirty="0" smtClean="0">
                <a:solidFill>
                  <a:prstClr val="black"/>
                </a:solidFill>
              </a:rPr>
              <a:t>служб</a:t>
            </a:r>
            <a:endParaRPr lang="ru-RU" sz="800" dirty="0">
              <a:solidFill>
                <a:prstClr val="black"/>
              </a:solidFill>
            </a:endParaRPr>
          </a:p>
          <a:p>
            <a:endParaRPr lang="en-US" sz="1400" b="1" dirty="0">
              <a:solidFill>
                <a:prstClr val="black"/>
              </a:solidFill>
            </a:endParaRPr>
          </a:p>
          <a:p>
            <a:r>
              <a:rPr lang="ru-RU" sz="1400" b="1" i="1" dirty="0">
                <a:solidFill>
                  <a:prstClr val="black"/>
                </a:solidFill>
              </a:rPr>
              <a:t>Метрологическое обеспечение:</a:t>
            </a:r>
          </a:p>
          <a:p>
            <a:r>
              <a:rPr lang="ru-RU" sz="1400" b="1" dirty="0">
                <a:solidFill>
                  <a:prstClr val="black"/>
                </a:solidFill>
              </a:rPr>
              <a:t>13. </a:t>
            </a:r>
            <a:r>
              <a:rPr lang="ru-RU" sz="1400" dirty="0">
                <a:solidFill>
                  <a:prstClr val="black"/>
                </a:solidFill>
              </a:rPr>
              <a:t>Приказ</a:t>
            </a:r>
            <a:r>
              <a:rPr lang="ru-RU" sz="1400" b="1" dirty="0">
                <a:solidFill>
                  <a:prstClr val="black"/>
                </a:solidFill>
              </a:rPr>
              <a:t> </a:t>
            </a:r>
            <a:r>
              <a:rPr lang="ru-RU" sz="1400" b="1" dirty="0" smtClean="0">
                <a:solidFill>
                  <a:prstClr val="black"/>
                </a:solidFill>
              </a:rPr>
              <a:t>от </a:t>
            </a:r>
            <a:r>
              <a:rPr lang="ru-RU" sz="1400" b="1" dirty="0">
                <a:solidFill>
                  <a:prstClr val="black"/>
                </a:solidFill>
              </a:rPr>
              <a:t>23.07.2015 № 277</a:t>
            </a:r>
            <a:r>
              <a:rPr lang="ru-RU" sz="800" dirty="0"/>
              <a:t> </a:t>
            </a:r>
            <a:r>
              <a:rPr lang="ru-RU" sz="800" dirty="0" smtClean="0"/>
              <a:t>- Об </a:t>
            </a:r>
            <a:r>
              <a:rPr lang="ru-RU" sz="800" dirty="0"/>
              <a:t>утверждении Обязательных метрологических требований к измерениям, относящимся к сфере государственного регулирования обеспечения единства измерений, в части компетенции Министерства связи и массовых коммуникаций Российской </a:t>
            </a:r>
            <a:r>
              <a:rPr lang="ru-RU" sz="800" dirty="0" smtClean="0"/>
              <a:t>Федерации</a:t>
            </a:r>
            <a:endParaRPr lang="ru-RU" sz="800" dirty="0"/>
          </a:p>
        </p:txBody>
      </p:sp>
      <p:sp>
        <p:nvSpPr>
          <p:cNvPr id="10" name="Прямоугольник 9">
            <a:hlinkClick r:id="rId3" action="ppaction://hlinksldjump"/>
          </p:cNvPr>
          <p:cNvSpPr/>
          <p:nvPr/>
        </p:nvSpPr>
        <p:spPr>
          <a:xfrm>
            <a:off x="513080" y="1703599"/>
            <a:ext cx="9166049" cy="158138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b="1" dirty="0" smtClean="0">
                <a:solidFill>
                  <a:schemeClr val="tx2"/>
                </a:solidFill>
              </a:rPr>
              <a:t>ШПД (ЦРРСС); </a:t>
            </a:r>
            <a:r>
              <a:rPr lang="en-US" sz="2400" b="1" dirty="0" smtClean="0">
                <a:solidFill>
                  <a:schemeClr val="tx2"/>
                </a:solidFill>
              </a:rPr>
              <a:t>NFC</a:t>
            </a:r>
            <a:r>
              <a:rPr lang="ru-RU" sz="2400" b="1" dirty="0">
                <a:solidFill>
                  <a:schemeClr val="tx2"/>
                </a:solidFill>
              </a:rPr>
              <a:t>; Административный регламент </a:t>
            </a:r>
            <a:r>
              <a:rPr lang="ru-RU" sz="2400" b="1" dirty="0" err="1">
                <a:solidFill>
                  <a:schemeClr val="tx2"/>
                </a:solidFill>
              </a:rPr>
              <a:t>Россвязи</a:t>
            </a:r>
            <a:r>
              <a:rPr lang="ru-RU" sz="2400" b="1" dirty="0" smtClean="0">
                <a:solidFill>
                  <a:schemeClr val="tx2"/>
                </a:solidFill>
              </a:rPr>
              <a:t>; </a:t>
            </a:r>
          </a:p>
          <a:p>
            <a:pPr marL="179388"/>
            <a:r>
              <a:rPr lang="en-US" sz="2400" b="1" dirty="0" err="1" smtClean="0">
                <a:solidFill>
                  <a:schemeClr val="tx2"/>
                </a:solidFill>
              </a:rPr>
              <a:t>WiFi</a:t>
            </a:r>
            <a:r>
              <a:rPr lang="ru-RU" sz="2400" b="1" dirty="0" smtClean="0">
                <a:solidFill>
                  <a:schemeClr val="tx2"/>
                </a:solidFill>
              </a:rPr>
              <a:t> </a:t>
            </a:r>
            <a:r>
              <a:rPr lang="en-US" sz="2400" b="1" dirty="0" smtClean="0">
                <a:solidFill>
                  <a:schemeClr val="tx2"/>
                </a:solidFill>
              </a:rPr>
              <a:t>ac/ad</a:t>
            </a:r>
            <a:r>
              <a:rPr lang="ru-RU" sz="2400" b="1" dirty="0" smtClean="0">
                <a:solidFill>
                  <a:schemeClr val="tx2"/>
                </a:solidFill>
              </a:rPr>
              <a:t>; </a:t>
            </a:r>
            <a:r>
              <a:rPr lang="en-US" sz="2400" b="1" dirty="0" smtClean="0">
                <a:solidFill>
                  <a:schemeClr val="tx2"/>
                </a:solidFill>
              </a:rPr>
              <a:t>RAN-Sharing</a:t>
            </a:r>
            <a:r>
              <a:rPr lang="ru-RU" sz="2400" b="1" dirty="0">
                <a:solidFill>
                  <a:schemeClr val="tx2"/>
                </a:solidFill>
              </a:rPr>
              <a:t>; </a:t>
            </a:r>
            <a:r>
              <a:rPr lang="ru-RU" sz="2400" b="1" dirty="0" smtClean="0">
                <a:solidFill>
                  <a:schemeClr val="tx2"/>
                </a:solidFill>
              </a:rPr>
              <a:t>Земные станции спутниковой связи и вещания;</a:t>
            </a:r>
            <a:r>
              <a:rPr lang="ru-RU" sz="2400" b="1" dirty="0">
                <a:solidFill>
                  <a:schemeClr val="tx2"/>
                </a:solidFill>
              </a:rPr>
              <a:t> Линейные испытания на сетях операторов связи; </a:t>
            </a:r>
            <a:r>
              <a:rPr lang="ru-RU" sz="2400" b="1" dirty="0" err="1" smtClean="0">
                <a:solidFill>
                  <a:schemeClr val="tx2"/>
                </a:solidFill>
              </a:rPr>
              <a:t>ПиМ</a:t>
            </a:r>
            <a:r>
              <a:rPr lang="ru-RU" sz="2400" b="1" dirty="0" smtClean="0">
                <a:solidFill>
                  <a:schemeClr val="tx2"/>
                </a:solidFill>
              </a:rPr>
              <a:t>; Форма декларации; УОВЭОС </a:t>
            </a:r>
            <a:r>
              <a:rPr lang="ru-RU" sz="2400" b="1" dirty="0">
                <a:solidFill>
                  <a:schemeClr val="tx2"/>
                </a:solidFill>
              </a:rPr>
              <a:t>- 112; </a:t>
            </a:r>
            <a:r>
              <a:rPr lang="ru-RU" sz="2400" b="1" dirty="0" smtClean="0">
                <a:solidFill>
                  <a:schemeClr val="tx2"/>
                </a:solidFill>
              </a:rPr>
              <a:t>ЦОВ-112</a:t>
            </a:r>
            <a:endParaRPr lang="en-US" sz="2400" b="1" dirty="0">
              <a:solidFill>
                <a:schemeClr val="tx2"/>
              </a:solidFill>
            </a:endParaRPr>
          </a:p>
        </p:txBody>
      </p:sp>
      <p:sp>
        <p:nvSpPr>
          <p:cNvPr id="11" name="Прямоугольник 10"/>
          <p:cNvSpPr/>
          <p:nvPr/>
        </p:nvSpPr>
        <p:spPr>
          <a:xfrm>
            <a:off x="268898" y="1700808"/>
            <a:ext cx="244183" cy="158695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a:p>
        </p:txBody>
      </p:sp>
    </p:spTree>
    <p:extLst>
      <p:ext uri="{BB962C8B-B14F-4D97-AF65-F5344CB8AC3E}">
        <p14:creationId xmlns:p14="http://schemas.microsoft.com/office/powerpoint/2010/main" val="38594960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19</a:t>
            </a:fld>
            <a:endParaRPr lang="ru-RU" sz="3100" spc="-300" dirty="0"/>
          </a:p>
        </p:txBody>
      </p:sp>
      <p:sp>
        <p:nvSpPr>
          <p:cNvPr id="3" name="Название 2"/>
          <p:cNvSpPr>
            <a:spLocks noGrp="1"/>
          </p:cNvSpPr>
          <p:nvPr>
            <p:ph type="title"/>
          </p:nvPr>
        </p:nvSpPr>
        <p:spPr>
          <a:xfrm>
            <a:off x="1105008" y="325085"/>
            <a:ext cx="6368272" cy="504714"/>
          </a:xfrm>
        </p:spPr>
        <p:txBody>
          <a:bodyPr/>
          <a:lstStyle/>
          <a:p>
            <a:r>
              <a:rPr lang="ru-RU" dirty="0" smtClean="0"/>
              <a:t>Прогрессивные изменения</a:t>
            </a:r>
            <a:endParaRPr lang="ru-RU" dirty="0"/>
          </a:p>
        </p:txBody>
      </p:sp>
      <p:sp>
        <p:nvSpPr>
          <p:cNvPr id="5" name="Содержимое 4"/>
          <p:cNvSpPr>
            <a:spLocks noGrp="1"/>
          </p:cNvSpPr>
          <p:nvPr>
            <p:ph sz="quarter" idx="15"/>
          </p:nvPr>
        </p:nvSpPr>
        <p:spPr/>
        <p:txBody>
          <a:bodyPr/>
          <a:lstStyle/>
          <a:p>
            <a:r>
              <a:rPr lang="ru-RU" dirty="0"/>
              <a:t>Современные и перспективные Технологии связи</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5008" y="2597649"/>
            <a:ext cx="4194625" cy="39276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Прямоугольник 6">
            <a:hlinkClick r:id="" action="ppaction://noaction"/>
          </p:cNvPr>
          <p:cNvSpPr/>
          <p:nvPr/>
        </p:nvSpPr>
        <p:spPr>
          <a:xfrm>
            <a:off x="1066970" y="1804635"/>
            <a:ext cx="8011049" cy="72119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2800" dirty="0" smtClean="0">
                <a:solidFill>
                  <a:schemeClr val="tx1">
                    <a:lumMod val="50000"/>
                    <a:lumOff val="50000"/>
                  </a:schemeClr>
                </a:solidFill>
              </a:rPr>
              <a:t>Технология </a:t>
            </a:r>
            <a:r>
              <a:rPr lang="en-US" sz="2800" dirty="0" smtClean="0">
                <a:solidFill>
                  <a:schemeClr val="tx1">
                    <a:lumMod val="50000"/>
                    <a:lumOff val="50000"/>
                  </a:schemeClr>
                </a:solidFill>
              </a:rPr>
              <a:t>IMS</a:t>
            </a:r>
            <a:endParaRPr lang="ru-RU" sz="2800" dirty="0">
              <a:solidFill>
                <a:schemeClr val="tx1">
                  <a:lumMod val="50000"/>
                  <a:lumOff val="50000"/>
                </a:schemeClr>
              </a:solidFill>
            </a:endParaRPr>
          </a:p>
        </p:txBody>
      </p:sp>
      <p:sp>
        <p:nvSpPr>
          <p:cNvPr id="8" name="Прямоугольник 7"/>
          <p:cNvSpPr/>
          <p:nvPr/>
        </p:nvSpPr>
        <p:spPr>
          <a:xfrm>
            <a:off x="920552" y="1801847"/>
            <a:ext cx="146418" cy="724677"/>
          </a:xfrm>
          <a:prstGeom prst="rect">
            <a:avLst/>
          </a:prstGeom>
          <a:solidFill>
            <a:srgbClr val="00B0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920552" y="2521927"/>
            <a:ext cx="4680520" cy="2308324"/>
          </a:xfrm>
          <a:prstGeom prst="rect">
            <a:avLst/>
          </a:prstGeom>
        </p:spPr>
        <p:txBody>
          <a:bodyPr wrap="square">
            <a:spAutoFit/>
          </a:bodyPr>
          <a:lstStyle/>
          <a:p>
            <a:pPr algn="just"/>
            <a:endParaRPr lang="ru-RU" sz="1800" dirty="0" smtClean="0"/>
          </a:p>
          <a:p>
            <a:pPr algn="just"/>
            <a:r>
              <a:rPr lang="ru-RU" sz="1800" dirty="0" smtClean="0"/>
              <a:t>приказ </a:t>
            </a:r>
            <a:r>
              <a:rPr lang="ru-RU" sz="1800" dirty="0"/>
              <a:t>по IMS </a:t>
            </a:r>
            <a:r>
              <a:rPr lang="ru-RU" sz="1800" dirty="0" smtClean="0"/>
              <a:t>в сети ПРТС</a:t>
            </a:r>
          </a:p>
          <a:p>
            <a:pPr algn="just"/>
            <a:r>
              <a:rPr lang="ru-RU" sz="1800" b="1" dirty="0"/>
              <a:t>Приказ от 14.12.2015 № 543 </a:t>
            </a:r>
          </a:p>
          <a:p>
            <a:pPr algn="just"/>
            <a:endParaRPr lang="ru-RU" sz="1800" dirty="0" smtClean="0"/>
          </a:p>
          <a:p>
            <a:pPr algn="just"/>
            <a:r>
              <a:rPr lang="ru-RU" sz="1800" dirty="0" smtClean="0"/>
              <a:t>приказы </a:t>
            </a:r>
            <a:r>
              <a:rPr lang="ru-RU" sz="1800" dirty="0"/>
              <a:t>по IMS </a:t>
            </a:r>
            <a:r>
              <a:rPr lang="ru-RU" sz="1800" dirty="0" smtClean="0"/>
              <a:t>в </a:t>
            </a:r>
            <a:r>
              <a:rPr lang="ru-RU" sz="1800" dirty="0"/>
              <a:t>фиксированных </a:t>
            </a:r>
            <a:r>
              <a:rPr lang="ru-RU" sz="1800" dirty="0" smtClean="0"/>
              <a:t>сетях связи</a:t>
            </a:r>
          </a:p>
          <a:p>
            <a:pPr algn="just"/>
            <a:r>
              <a:rPr lang="ru-RU" sz="1800" dirty="0" smtClean="0"/>
              <a:t>(для </a:t>
            </a:r>
            <a:r>
              <a:rPr lang="ru-RU" sz="1800" dirty="0"/>
              <a:t>узлов </a:t>
            </a:r>
            <a:r>
              <a:rPr lang="ru-RU" sz="1800" dirty="0" err="1"/>
              <a:t>зоновых</a:t>
            </a:r>
            <a:r>
              <a:rPr lang="ru-RU" sz="1800" dirty="0"/>
              <a:t> </a:t>
            </a:r>
            <a:r>
              <a:rPr lang="ru-RU" sz="1800" dirty="0" smtClean="0"/>
              <a:t>и междугородных) </a:t>
            </a:r>
          </a:p>
          <a:p>
            <a:pPr algn="just"/>
            <a:r>
              <a:rPr lang="ru-RU" sz="1800" b="1" dirty="0" smtClean="0"/>
              <a:t>Приказ </a:t>
            </a:r>
            <a:r>
              <a:rPr lang="ru-RU" sz="1800" b="1" dirty="0"/>
              <a:t>от 14.12.2015 № </a:t>
            </a:r>
            <a:r>
              <a:rPr lang="ru-RU" sz="1800" b="1" dirty="0" smtClean="0"/>
              <a:t>541</a:t>
            </a:r>
          </a:p>
          <a:p>
            <a:pPr algn="just"/>
            <a:r>
              <a:rPr lang="ru-RU" sz="1800" b="1" dirty="0"/>
              <a:t>Приказ от 14.12.2015 № 542</a:t>
            </a:r>
          </a:p>
        </p:txBody>
      </p:sp>
    </p:spTree>
    <p:extLst>
      <p:ext uri="{BB962C8B-B14F-4D97-AF65-F5344CB8AC3E}">
        <p14:creationId xmlns:p14="http://schemas.microsoft.com/office/powerpoint/2010/main" val="1507076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hlinkClick r:id="rId3" action="ppaction://hlinksldjump"/>
          </p:cNvPr>
          <p:cNvSpPr/>
          <p:nvPr/>
        </p:nvSpPr>
        <p:spPr>
          <a:xfrm>
            <a:off x="3625754" y="2965335"/>
            <a:ext cx="6280247" cy="50323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000" dirty="0" smtClean="0">
                <a:solidFill>
                  <a:schemeClr val="tx1">
                    <a:lumMod val="50000"/>
                    <a:lumOff val="50000"/>
                  </a:schemeClr>
                </a:solidFill>
              </a:rPr>
              <a:t>Цели регулирования</a:t>
            </a:r>
            <a:endParaRPr lang="ru-RU" sz="2000" dirty="0">
              <a:solidFill>
                <a:schemeClr val="tx1">
                  <a:lumMod val="50000"/>
                  <a:lumOff val="50000"/>
                </a:schemeClr>
              </a:solidFill>
            </a:endParaRPr>
          </a:p>
        </p:txBody>
      </p:sp>
      <p:sp>
        <p:nvSpPr>
          <p:cNvPr id="5" name="Прямоугольник 4"/>
          <p:cNvSpPr/>
          <p:nvPr/>
        </p:nvSpPr>
        <p:spPr>
          <a:xfrm>
            <a:off x="3440833" y="2962905"/>
            <a:ext cx="184920" cy="505668"/>
          </a:xfrm>
          <a:prstGeom prst="rect">
            <a:avLst/>
          </a:prstGeom>
          <a:solidFill>
            <a:srgbClr val="195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a:hlinkClick r:id="" action="ppaction://noaction"/>
          </p:cNvPr>
          <p:cNvSpPr/>
          <p:nvPr/>
        </p:nvSpPr>
        <p:spPr>
          <a:xfrm>
            <a:off x="3533293" y="4509938"/>
            <a:ext cx="6363539" cy="50323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ru-RU" sz="2000" dirty="0" smtClean="0">
                <a:solidFill>
                  <a:schemeClr val="tx1">
                    <a:lumMod val="50000"/>
                    <a:lumOff val="50000"/>
                  </a:schemeClr>
                </a:solidFill>
              </a:rPr>
              <a:t> Планы </a:t>
            </a:r>
            <a:r>
              <a:rPr lang="ru-RU" sz="2000" dirty="0">
                <a:solidFill>
                  <a:schemeClr val="tx1">
                    <a:lumMod val="50000"/>
                    <a:lumOff val="50000"/>
                  </a:schemeClr>
                </a:solidFill>
              </a:rPr>
              <a:t>на перспективу до января </a:t>
            </a:r>
            <a:r>
              <a:rPr lang="ru-RU" sz="2000" dirty="0" smtClean="0">
                <a:solidFill>
                  <a:schemeClr val="tx1">
                    <a:lumMod val="50000"/>
                    <a:lumOff val="50000"/>
                  </a:schemeClr>
                </a:solidFill>
              </a:rPr>
              <a:t>2018 </a:t>
            </a:r>
            <a:r>
              <a:rPr lang="ru-RU" sz="2000" dirty="0">
                <a:solidFill>
                  <a:schemeClr val="tx1">
                    <a:lumMod val="50000"/>
                    <a:lumOff val="50000"/>
                  </a:schemeClr>
                </a:solidFill>
              </a:rPr>
              <a:t>года</a:t>
            </a:r>
          </a:p>
        </p:txBody>
      </p:sp>
      <p:sp>
        <p:nvSpPr>
          <p:cNvPr id="10" name="Прямоугольник 9"/>
          <p:cNvSpPr/>
          <p:nvPr/>
        </p:nvSpPr>
        <p:spPr>
          <a:xfrm>
            <a:off x="3440833" y="4507508"/>
            <a:ext cx="184920" cy="505668"/>
          </a:xfrm>
          <a:prstGeom prst="rect">
            <a:avLst/>
          </a:prstGeom>
          <a:solidFill>
            <a:srgbClr val="CC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a:hlinkClick r:id="" action="ppaction://noaction"/>
          </p:cNvPr>
          <p:cNvSpPr/>
          <p:nvPr/>
        </p:nvSpPr>
        <p:spPr>
          <a:xfrm>
            <a:off x="3533294" y="3717850"/>
            <a:ext cx="6358955" cy="50323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a:r>
              <a:rPr lang="ru-RU" sz="2000" dirty="0" smtClean="0">
                <a:solidFill>
                  <a:schemeClr val="tx1">
                    <a:lumMod val="50000"/>
                    <a:lumOff val="50000"/>
                  </a:schemeClr>
                </a:solidFill>
              </a:rPr>
              <a:t>Результаты по состоянию на сентябрь 2016 года</a:t>
            </a:r>
            <a:endParaRPr lang="ru-RU" sz="2000" dirty="0">
              <a:solidFill>
                <a:schemeClr val="tx1">
                  <a:lumMod val="50000"/>
                  <a:lumOff val="50000"/>
                </a:schemeClr>
              </a:solidFill>
            </a:endParaRPr>
          </a:p>
        </p:txBody>
      </p:sp>
      <p:sp>
        <p:nvSpPr>
          <p:cNvPr id="12" name="Прямоугольник 11"/>
          <p:cNvSpPr/>
          <p:nvPr/>
        </p:nvSpPr>
        <p:spPr>
          <a:xfrm>
            <a:off x="3440833" y="3715420"/>
            <a:ext cx="184920" cy="50566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p:cNvSpPr/>
          <p:nvPr/>
        </p:nvSpPr>
        <p:spPr>
          <a:xfrm>
            <a:off x="3797981" y="2348880"/>
            <a:ext cx="5834161" cy="400110"/>
          </a:xfrm>
          <a:prstGeom prst="rect">
            <a:avLst/>
          </a:prstGeom>
        </p:spPr>
        <p:txBody>
          <a:bodyPr wrap="none">
            <a:spAutoFit/>
          </a:bodyPr>
          <a:lstStyle/>
          <a:p>
            <a:pPr marL="179388"/>
            <a:r>
              <a:rPr lang="ru-RU" sz="2000" b="1" dirty="0" smtClean="0">
                <a:solidFill>
                  <a:schemeClr val="tx1">
                    <a:lumMod val="50000"/>
                    <a:lumOff val="50000"/>
                  </a:schemeClr>
                </a:solidFill>
              </a:rPr>
              <a:t>В </a:t>
            </a:r>
            <a:r>
              <a:rPr lang="ru-RU" sz="2000" b="1" dirty="0">
                <a:solidFill>
                  <a:schemeClr val="tx1">
                    <a:lumMod val="50000"/>
                    <a:lumOff val="50000"/>
                  </a:schemeClr>
                </a:solidFill>
              </a:rPr>
              <a:t>части </a:t>
            </a:r>
            <a:r>
              <a:rPr lang="ru-RU" sz="2000" b="1" dirty="0" smtClean="0">
                <a:solidFill>
                  <a:schemeClr val="tx1">
                    <a:lumMod val="50000"/>
                    <a:lumOff val="50000"/>
                  </a:schemeClr>
                </a:solidFill>
              </a:rPr>
              <a:t>обсуждаемых на конференции вопросов</a:t>
            </a:r>
            <a:endParaRPr lang="ru-RU" sz="2000" b="1" dirty="0">
              <a:solidFill>
                <a:schemeClr val="tx1">
                  <a:lumMod val="50000"/>
                  <a:lumOff val="50000"/>
                </a:schemeClr>
              </a:solidFill>
            </a:endParaRPr>
          </a:p>
        </p:txBody>
      </p:sp>
    </p:spTree>
    <p:extLst>
      <p:ext uri="{BB962C8B-B14F-4D97-AF65-F5344CB8AC3E}">
        <p14:creationId xmlns:p14="http://schemas.microsoft.com/office/powerpoint/2010/main" val="122896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20</a:t>
            </a:fld>
            <a:endParaRPr lang="ru-RU" sz="3100" spc="-300" dirty="0"/>
          </a:p>
        </p:txBody>
      </p:sp>
      <p:sp>
        <p:nvSpPr>
          <p:cNvPr id="3" name="Заголовок 2"/>
          <p:cNvSpPr>
            <a:spLocks noGrp="1"/>
          </p:cNvSpPr>
          <p:nvPr>
            <p:ph type="title"/>
          </p:nvPr>
        </p:nvSpPr>
        <p:spPr>
          <a:xfrm>
            <a:off x="1105008" y="325085"/>
            <a:ext cx="6512288" cy="504714"/>
          </a:xfrm>
        </p:spPr>
        <p:txBody>
          <a:bodyPr/>
          <a:lstStyle/>
          <a:p>
            <a:pPr marL="179388"/>
            <a:r>
              <a:rPr lang="ru-RU" dirty="0">
                <a:solidFill>
                  <a:schemeClr val="tx1">
                    <a:lumMod val="50000"/>
                    <a:lumOff val="50000"/>
                  </a:schemeClr>
                </a:solidFill>
              </a:rPr>
              <a:t>НОРМАТИВНЫЕ ПРАВОВЫЕ </a:t>
            </a:r>
            <a:r>
              <a:rPr lang="ru-RU" dirty="0" smtClean="0">
                <a:solidFill>
                  <a:schemeClr val="tx1">
                    <a:lumMod val="50000"/>
                    <a:lumOff val="50000"/>
                  </a:schemeClr>
                </a:solidFill>
              </a:rPr>
              <a:t>АКТЫ</a:t>
            </a:r>
            <a:br>
              <a:rPr lang="ru-RU" dirty="0" smtClean="0">
                <a:solidFill>
                  <a:schemeClr val="tx1">
                    <a:lumMod val="50000"/>
                    <a:lumOff val="50000"/>
                  </a:schemeClr>
                </a:solidFill>
              </a:rPr>
            </a:br>
            <a:r>
              <a:rPr lang="ru-RU" dirty="0" smtClean="0">
                <a:solidFill>
                  <a:schemeClr val="tx1">
                    <a:lumMod val="50000"/>
                    <a:lumOff val="50000"/>
                  </a:schemeClr>
                </a:solidFill>
              </a:rPr>
              <a:t>2016 год (на сентябрь)</a:t>
            </a:r>
            <a:endParaRPr lang="ru-RU" dirty="0">
              <a:solidFill>
                <a:schemeClr val="tx1">
                  <a:lumMod val="50000"/>
                  <a:lumOff val="50000"/>
                </a:schemeClr>
              </a:solidFill>
            </a:endParaRPr>
          </a:p>
        </p:txBody>
      </p:sp>
      <p:sp>
        <p:nvSpPr>
          <p:cNvPr id="5" name="Прямоугольник 4">
            <a:hlinkClick r:id="rId3" action="ppaction://hlinksldjump"/>
          </p:cNvPr>
          <p:cNvSpPr/>
          <p:nvPr/>
        </p:nvSpPr>
        <p:spPr>
          <a:xfrm>
            <a:off x="513080" y="1703599"/>
            <a:ext cx="9166049" cy="1653394"/>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b="1" dirty="0" smtClean="0">
                <a:solidFill>
                  <a:schemeClr val="tx2"/>
                </a:solidFill>
              </a:rPr>
              <a:t>Изменения в ст. 13.6 КОАП; </a:t>
            </a:r>
            <a:r>
              <a:rPr lang="en-US" sz="2400" b="1" dirty="0" smtClean="0">
                <a:solidFill>
                  <a:schemeClr val="tx2"/>
                </a:solidFill>
              </a:rPr>
              <a:t>IMS</a:t>
            </a:r>
            <a:r>
              <a:rPr lang="ru-RU" sz="2400" b="1" dirty="0">
                <a:solidFill>
                  <a:schemeClr val="tx2"/>
                </a:solidFill>
              </a:rPr>
              <a:t>; Порядок осуществления </a:t>
            </a:r>
            <a:r>
              <a:rPr lang="ru-RU" sz="2400" b="1" dirty="0" smtClean="0">
                <a:solidFill>
                  <a:schemeClr val="tx2"/>
                </a:solidFill>
              </a:rPr>
              <a:t>контроля…; Требования к построению сети ТСС; </a:t>
            </a:r>
            <a:r>
              <a:rPr lang="en-US" sz="2400" b="1" dirty="0" smtClean="0">
                <a:solidFill>
                  <a:schemeClr val="tx2"/>
                </a:solidFill>
              </a:rPr>
              <a:t>LTE-450</a:t>
            </a:r>
            <a:r>
              <a:rPr lang="ru-RU" sz="2400" b="1" dirty="0">
                <a:solidFill>
                  <a:schemeClr val="tx2"/>
                </a:solidFill>
              </a:rPr>
              <a:t>; </a:t>
            </a:r>
            <a:r>
              <a:rPr lang="ru-RU" sz="2400" b="1" dirty="0" err="1">
                <a:solidFill>
                  <a:schemeClr val="tx2"/>
                </a:solidFill>
              </a:rPr>
              <a:t>ПиМ</a:t>
            </a:r>
            <a:r>
              <a:rPr lang="ru-RU" sz="2400" b="1" dirty="0">
                <a:solidFill>
                  <a:schemeClr val="tx2"/>
                </a:solidFill>
              </a:rPr>
              <a:t>; Требования к сетям телеграфной </a:t>
            </a:r>
            <a:r>
              <a:rPr lang="ru-RU" sz="2400" b="1" dirty="0" smtClean="0">
                <a:solidFill>
                  <a:schemeClr val="tx2"/>
                </a:solidFill>
              </a:rPr>
              <a:t>связи и Телекс </a:t>
            </a:r>
            <a:r>
              <a:rPr lang="ru-RU" sz="2400" b="1" dirty="0">
                <a:solidFill>
                  <a:schemeClr val="tx2"/>
                </a:solidFill>
              </a:rPr>
              <a:t>для </a:t>
            </a:r>
            <a:r>
              <a:rPr lang="ru-RU" sz="2400" b="1" dirty="0" smtClean="0">
                <a:solidFill>
                  <a:schemeClr val="tx2"/>
                </a:solidFill>
              </a:rPr>
              <a:t>ОРМ</a:t>
            </a:r>
            <a:endParaRPr lang="en-US" sz="2400" b="1" dirty="0">
              <a:solidFill>
                <a:schemeClr val="tx2"/>
              </a:solidFill>
            </a:endParaRPr>
          </a:p>
        </p:txBody>
      </p:sp>
      <p:sp>
        <p:nvSpPr>
          <p:cNvPr id="6" name="Прямоугольник 5"/>
          <p:cNvSpPr/>
          <p:nvPr/>
        </p:nvSpPr>
        <p:spPr>
          <a:xfrm>
            <a:off x="268898" y="1700808"/>
            <a:ext cx="244183" cy="165921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В целях подтверждения соответствия </a:t>
            </a:r>
            <a:r>
              <a:rPr lang="ru-RU" dirty="0"/>
              <a:t>средств </a:t>
            </a:r>
            <a:r>
              <a:rPr lang="ru-RU" dirty="0" smtClean="0"/>
              <a:t>связи	сентябрь 2016</a:t>
            </a:r>
            <a:endParaRPr lang="ru-RU" sz="1600" dirty="0">
              <a:solidFill>
                <a:srgbClr val="000000"/>
              </a:solidFill>
            </a:endParaRPr>
          </a:p>
        </p:txBody>
      </p:sp>
      <p:sp>
        <p:nvSpPr>
          <p:cNvPr id="8" name="Прямоугольник 7"/>
          <p:cNvSpPr/>
          <p:nvPr/>
        </p:nvSpPr>
        <p:spPr>
          <a:xfrm>
            <a:off x="513080" y="3460646"/>
            <a:ext cx="9166049" cy="3354765"/>
          </a:xfrm>
          <a:prstGeom prst="rect">
            <a:avLst/>
          </a:prstGeom>
        </p:spPr>
        <p:txBody>
          <a:bodyPr wrap="square">
            <a:spAutoFit/>
          </a:bodyPr>
          <a:lstStyle/>
          <a:p>
            <a:pPr marL="182563" lvl="0" indent="-182563"/>
            <a:r>
              <a:rPr lang="ru-RU" sz="1400" b="1" dirty="0" smtClean="0">
                <a:solidFill>
                  <a:prstClr val="black"/>
                </a:solidFill>
              </a:rPr>
              <a:t>1. </a:t>
            </a:r>
            <a:r>
              <a:rPr lang="ru-RU" sz="1400" dirty="0" smtClean="0">
                <a:solidFill>
                  <a:prstClr val="black"/>
                </a:solidFill>
              </a:rPr>
              <a:t>Федеральный закон </a:t>
            </a:r>
            <a:r>
              <a:rPr lang="ru-RU" sz="1400" b="1" dirty="0" smtClean="0">
                <a:solidFill>
                  <a:prstClr val="black"/>
                </a:solidFill>
              </a:rPr>
              <a:t>от 02.06.2016 </a:t>
            </a:r>
            <a:r>
              <a:rPr lang="en-US" sz="1400" b="1" dirty="0" smtClean="0">
                <a:solidFill>
                  <a:prstClr val="black"/>
                </a:solidFill>
              </a:rPr>
              <a:t>N 161-</a:t>
            </a:r>
            <a:r>
              <a:rPr lang="ru-RU" sz="1400" b="1" dirty="0">
                <a:solidFill>
                  <a:prstClr val="black"/>
                </a:solidFill>
              </a:rPr>
              <a:t>ФЗ</a:t>
            </a:r>
            <a:r>
              <a:rPr lang="ru-RU" sz="800" b="1" dirty="0">
                <a:solidFill>
                  <a:prstClr val="black"/>
                </a:solidFill>
              </a:rPr>
              <a:t> </a:t>
            </a:r>
            <a:r>
              <a:rPr lang="ru-RU" sz="800" dirty="0" smtClean="0">
                <a:solidFill>
                  <a:prstClr val="black"/>
                </a:solidFill>
              </a:rPr>
              <a:t>- О </a:t>
            </a:r>
            <a:r>
              <a:rPr lang="ru-RU" sz="800" dirty="0">
                <a:solidFill>
                  <a:prstClr val="black"/>
                </a:solidFill>
              </a:rPr>
              <a:t>внесении изменений в Кодекс Российской Федерации об административных </a:t>
            </a:r>
            <a:r>
              <a:rPr lang="ru-RU" sz="800" dirty="0" smtClean="0">
                <a:solidFill>
                  <a:prstClr val="black"/>
                </a:solidFill>
              </a:rPr>
              <a:t>правонарушениях</a:t>
            </a:r>
            <a:endParaRPr lang="ru-RU" sz="1400" dirty="0" smtClean="0">
              <a:solidFill>
                <a:prstClr val="black"/>
              </a:solidFill>
            </a:endParaRPr>
          </a:p>
          <a:p>
            <a:pPr marL="182563" lvl="0" indent="-182563"/>
            <a:endParaRPr lang="ru-RU" sz="1400" b="1" dirty="0" smtClean="0">
              <a:solidFill>
                <a:prstClr val="black"/>
              </a:solidFill>
            </a:endParaRPr>
          </a:p>
          <a:p>
            <a:pPr marL="182563" indent="-182563"/>
            <a:r>
              <a:rPr lang="ru-RU" sz="1400" b="1" dirty="0" smtClean="0">
                <a:solidFill>
                  <a:prstClr val="black"/>
                </a:solidFill>
              </a:rPr>
              <a:t>2. </a:t>
            </a:r>
            <a:r>
              <a:rPr lang="ru-RU" sz="1400" dirty="0">
                <a:solidFill>
                  <a:prstClr val="black"/>
                </a:solidFill>
              </a:rPr>
              <a:t>Приказ</a:t>
            </a:r>
            <a:r>
              <a:rPr lang="ru-RU" sz="1400" b="1" dirty="0">
                <a:solidFill>
                  <a:prstClr val="black"/>
                </a:solidFill>
              </a:rPr>
              <a:t> от 14.12.2015 № 541 </a:t>
            </a:r>
            <a:r>
              <a:rPr lang="ru-RU" sz="800" dirty="0">
                <a:solidFill>
                  <a:prstClr val="black"/>
                </a:solidFill>
              </a:rPr>
              <a:t>- Об утверждении Правил применения оборудования, входящего в состав транзитных узлов связи сети фиксированной телефонной связи. Часть ХIII. Правила применения </a:t>
            </a:r>
            <a:r>
              <a:rPr lang="ru-RU" sz="800" dirty="0" err="1">
                <a:solidFill>
                  <a:prstClr val="black"/>
                </a:solidFill>
              </a:rPr>
              <a:t>зоновых</a:t>
            </a:r>
            <a:r>
              <a:rPr lang="ru-RU" sz="800" dirty="0">
                <a:solidFill>
                  <a:prstClr val="black"/>
                </a:solidFill>
              </a:rPr>
              <a:t> телефонных станций, использующих технологию коммутации пакетов информации на основе подсистемы передачи мультимедийных сообщений</a:t>
            </a:r>
          </a:p>
          <a:p>
            <a:pPr marL="182563" indent="-182563"/>
            <a:r>
              <a:rPr lang="ru-RU" sz="1400" b="1" dirty="0" smtClean="0">
                <a:solidFill>
                  <a:prstClr val="black"/>
                </a:solidFill>
              </a:rPr>
              <a:t>3. </a:t>
            </a:r>
            <a:r>
              <a:rPr lang="ru-RU" sz="1400" dirty="0">
                <a:solidFill>
                  <a:prstClr val="black"/>
                </a:solidFill>
              </a:rPr>
              <a:t>Приказ</a:t>
            </a:r>
            <a:r>
              <a:rPr lang="ru-RU" sz="1400" b="1" dirty="0">
                <a:solidFill>
                  <a:prstClr val="black"/>
                </a:solidFill>
              </a:rPr>
              <a:t> от 14.12.2015 № 542</a:t>
            </a:r>
            <a:r>
              <a:rPr lang="ru-RU" sz="1200" dirty="0"/>
              <a:t> </a:t>
            </a:r>
            <a:r>
              <a:rPr lang="ru-RU" sz="800" dirty="0">
                <a:solidFill>
                  <a:prstClr val="black"/>
                </a:solidFill>
              </a:rPr>
              <a:t>- Об утверждении Правил применения оборудования, входящего в состав транзитных узлов связи сети фиксированной телефонной связи. Часть XIV. Правила применения междугородных телефонных станций, использующих технологию коммутации пакетов информации на основе подсистемы передачи мультимедийных сообщений</a:t>
            </a:r>
          </a:p>
          <a:p>
            <a:pPr marL="182563" indent="-182563"/>
            <a:r>
              <a:rPr lang="ru-RU" sz="1400" b="1" dirty="0" smtClean="0">
                <a:solidFill>
                  <a:prstClr val="black"/>
                </a:solidFill>
              </a:rPr>
              <a:t>4. </a:t>
            </a:r>
            <a:r>
              <a:rPr lang="ru-RU" sz="1400" dirty="0">
                <a:solidFill>
                  <a:prstClr val="black"/>
                </a:solidFill>
              </a:rPr>
              <a:t>Приказ</a:t>
            </a:r>
            <a:r>
              <a:rPr lang="ru-RU" sz="1400" b="1" dirty="0">
                <a:solidFill>
                  <a:prstClr val="black"/>
                </a:solidFill>
              </a:rPr>
              <a:t> от 14.12.2015 № 543</a:t>
            </a:r>
            <a:r>
              <a:rPr lang="ru-RU" sz="1200" dirty="0"/>
              <a:t> </a:t>
            </a:r>
            <a:r>
              <a:rPr lang="ru-RU" sz="800" dirty="0">
                <a:solidFill>
                  <a:prstClr val="black"/>
                </a:solidFill>
              </a:rPr>
              <a:t>– Изменения в некоторые приказы </a:t>
            </a:r>
            <a:r>
              <a:rPr lang="ru-RU" sz="800" dirty="0" err="1">
                <a:solidFill>
                  <a:prstClr val="black"/>
                </a:solidFill>
              </a:rPr>
              <a:t>Мининформсвязи</a:t>
            </a:r>
            <a:r>
              <a:rPr lang="ru-RU" sz="800" dirty="0">
                <a:solidFill>
                  <a:prstClr val="black"/>
                </a:solidFill>
              </a:rPr>
              <a:t> РФ и </a:t>
            </a:r>
            <a:r>
              <a:rPr lang="ru-RU" sz="800" dirty="0" err="1">
                <a:solidFill>
                  <a:prstClr val="black"/>
                </a:solidFill>
              </a:rPr>
              <a:t>Минкомсвязи</a:t>
            </a:r>
            <a:r>
              <a:rPr lang="ru-RU" sz="800" dirty="0">
                <a:solidFill>
                  <a:prstClr val="black"/>
                </a:solidFill>
              </a:rPr>
              <a:t> РФ (от 31.05.2007 № 58, от 27.08.2007 № 101, от 06.06.2011 № 130, которыми утверждены правила применения коммутационного оборудования сетей подвижной радиотелефонной связи разных стандартов</a:t>
            </a:r>
            <a:r>
              <a:rPr lang="ru-RU" sz="800" dirty="0" smtClean="0">
                <a:solidFill>
                  <a:prstClr val="black"/>
                </a:solidFill>
              </a:rPr>
              <a:t>)</a:t>
            </a:r>
          </a:p>
          <a:p>
            <a:pPr marL="182563" indent="-182563"/>
            <a:r>
              <a:rPr lang="ru-RU" sz="1400" b="1" dirty="0">
                <a:solidFill>
                  <a:prstClr val="black"/>
                </a:solidFill>
              </a:rPr>
              <a:t>5. </a:t>
            </a:r>
            <a:r>
              <a:rPr lang="ru-RU" sz="1400" dirty="0">
                <a:solidFill>
                  <a:prstClr val="black"/>
                </a:solidFill>
              </a:rPr>
              <a:t>Приказ</a:t>
            </a:r>
            <a:r>
              <a:rPr lang="ru-RU" sz="1400" b="1" dirty="0">
                <a:solidFill>
                  <a:prstClr val="black"/>
                </a:solidFill>
              </a:rPr>
              <a:t> </a:t>
            </a:r>
            <a:r>
              <a:rPr lang="ru-RU" sz="1400" b="1" dirty="0" smtClean="0">
                <a:solidFill>
                  <a:prstClr val="black"/>
                </a:solidFill>
              </a:rPr>
              <a:t>от </a:t>
            </a:r>
            <a:r>
              <a:rPr lang="ru-RU" sz="1400" b="1" dirty="0">
                <a:solidFill>
                  <a:prstClr val="black"/>
                </a:solidFill>
              </a:rPr>
              <a:t>01.02.2016 № 28 </a:t>
            </a:r>
            <a:r>
              <a:rPr lang="ru-RU" sz="1400" b="1" dirty="0" smtClean="0">
                <a:solidFill>
                  <a:prstClr val="black"/>
                </a:solidFill>
              </a:rPr>
              <a:t>- </a:t>
            </a:r>
            <a:r>
              <a:rPr lang="ru-RU" sz="800" dirty="0" smtClean="0">
                <a:solidFill>
                  <a:prstClr val="black"/>
                </a:solidFill>
              </a:rPr>
              <a:t>Об </a:t>
            </a:r>
            <a:r>
              <a:rPr lang="ru-RU" sz="800" dirty="0">
                <a:solidFill>
                  <a:prstClr val="black"/>
                </a:solidFill>
              </a:rPr>
              <a:t>утверждении Порядка осуществления контроля за соблюдением держателями сертификатов соответствия и декларантами обязательств по обеспечению соответствия поставляемых средств связи установленным требованиям. Часть I. Порядок осуществления контроля за соблюдением держателями сертификатов соответствия обязательств по обеспечению соответствия поставляемых средств связи установленным </a:t>
            </a:r>
            <a:r>
              <a:rPr lang="ru-RU" sz="800" dirty="0" smtClean="0">
                <a:solidFill>
                  <a:prstClr val="black"/>
                </a:solidFill>
              </a:rPr>
              <a:t>требованиям</a:t>
            </a:r>
            <a:endParaRPr lang="ru-RU" sz="800" dirty="0">
              <a:solidFill>
                <a:prstClr val="black"/>
              </a:solidFill>
            </a:endParaRPr>
          </a:p>
          <a:p>
            <a:pPr marL="182563" lvl="0" indent="-182563"/>
            <a:r>
              <a:rPr lang="ru-RU" sz="1400" b="1" dirty="0" smtClean="0">
                <a:solidFill>
                  <a:prstClr val="black"/>
                </a:solidFill>
              </a:rPr>
              <a:t>6. </a:t>
            </a:r>
            <a:r>
              <a:rPr lang="ru-RU" sz="1400" dirty="0" smtClean="0">
                <a:solidFill>
                  <a:prstClr val="black"/>
                </a:solidFill>
              </a:rPr>
              <a:t>Приказ </a:t>
            </a:r>
            <a:r>
              <a:rPr lang="ru-RU" sz="1400" b="1" dirty="0" smtClean="0">
                <a:solidFill>
                  <a:prstClr val="black"/>
                </a:solidFill>
              </a:rPr>
              <a:t>от 21.03.2016 № 113 </a:t>
            </a:r>
            <a:r>
              <a:rPr lang="ru-RU" sz="800" dirty="0" smtClean="0">
                <a:solidFill>
                  <a:prstClr val="black"/>
                </a:solidFill>
              </a:rPr>
              <a:t>- Об утверждении Требований к построению сети связи общего пользования в части системы обеспечения тактовой сетевой синхронизации</a:t>
            </a:r>
          </a:p>
          <a:p>
            <a:pPr marL="182563" lvl="0" indent="-182563"/>
            <a:r>
              <a:rPr lang="ru-RU" sz="1400" b="1" dirty="0" smtClean="0">
                <a:solidFill>
                  <a:prstClr val="black"/>
                </a:solidFill>
              </a:rPr>
              <a:t>7. </a:t>
            </a:r>
            <a:r>
              <a:rPr lang="ru-RU" sz="1400" dirty="0">
                <a:solidFill>
                  <a:prstClr val="black"/>
                </a:solidFill>
              </a:rPr>
              <a:t>Приказ </a:t>
            </a:r>
            <a:r>
              <a:rPr lang="ru-RU" sz="1400" b="1" dirty="0">
                <a:solidFill>
                  <a:prstClr val="black"/>
                </a:solidFill>
              </a:rPr>
              <a:t>от 01.04.2016 № 133 </a:t>
            </a:r>
            <a:r>
              <a:rPr lang="ru-RU" sz="800" dirty="0">
                <a:solidFill>
                  <a:prstClr val="black"/>
                </a:solidFill>
              </a:rPr>
              <a:t>– Изменения в Правила применения базовых станций и ретрансляторов сетей ПРТС. Часть VI. Правила применения оборудования систем </a:t>
            </a:r>
            <a:r>
              <a:rPr lang="ru-RU" sz="800" dirty="0" smtClean="0">
                <a:solidFill>
                  <a:prstClr val="black"/>
                </a:solidFill>
              </a:rPr>
              <a:t>базовых станций </a:t>
            </a:r>
            <a:r>
              <a:rPr lang="ru-RU" sz="800" dirty="0">
                <a:solidFill>
                  <a:prstClr val="black"/>
                </a:solidFill>
              </a:rPr>
              <a:t>и ретрансляторов сетей ПРТС стандарта LTE и его модификации LTE-</a:t>
            </a:r>
            <a:r>
              <a:rPr lang="ru-RU" sz="800" dirty="0" err="1">
                <a:solidFill>
                  <a:prstClr val="black"/>
                </a:solidFill>
              </a:rPr>
              <a:t>Advanced</a:t>
            </a:r>
            <a:r>
              <a:rPr lang="ru-RU" sz="800" dirty="0">
                <a:solidFill>
                  <a:prstClr val="black"/>
                </a:solidFill>
              </a:rPr>
              <a:t>, утвержденные приказом </a:t>
            </a:r>
            <a:r>
              <a:rPr lang="ru-RU" sz="800" dirty="0" err="1">
                <a:solidFill>
                  <a:prstClr val="black"/>
                </a:solidFill>
              </a:rPr>
              <a:t>Минкомсвязи</a:t>
            </a:r>
            <a:r>
              <a:rPr lang="ru-RU" sz="800" dirty="0">
                <a:solidFill>
                  <a:prstClr val="black"/>
                </a:solidFill>
              </a:rPr>
              <a:t> РФ от 06.06.2011 № 129</a:t>
            </a:r>
          </a:p>
          <a:p>
            <a:pPr marL="182563" lvl="0" indent="-182563"/>
            <a:r>
              <a:rPr lang="ru-RU" sz="1400" b="1" dirty="0" smtClean="0">
                <a:solidFill>
                  <a:prstClr val="black"/>
                </a:solidFill>
              </a:rPr>
              <a:t>8. </a:t>
            </a:r>
            <a:r>
              <a:rPr lang="ru-RU" sz="1400" dirty="0" smtClean="0">
                <a:solidFill>
                  <a:prstClr val="black"/>
                </a:solidFill>
              </a:rPr>
              <a:t>Приказ </a:t>
            </a:r>
            <a:r>
              <a:rPr lang="ru-RU" sz="1400" b="1" dirty="0">
                <a:solidFill>
                  <a:prstClr val="black"/>
                </a:solidFill>
              </a:rPr>
              <a:t>от </a:t>
            </a:r>
            <a:r>
              <a:rPr lang="ru-RU" sz="1400" b="1" dirty="0" smtClean="0">
                <a:solidFill>
                  <a:prstClr val="black"/>
                </a:solidFill>
              </a:rPr>
              <a:t>31.05.2016 № 235</a:t>
            </a:r>
            <a:r>
              <a:rPr lang="ru-RU" sz="800" dirty="0">
                <a:solidFill>
                  <a:prstClr val="black"/>
                </a:solidFill>
              </a:rPr>
              <a:t> - Об утверждении Методики проведения испытаний оборудования </a:t>
            </a:r>
            <a:r>
              <a:rPr lang="ru-RU" sz="800" dirty="0" err="1">
                <a:solidFill>
                  <a:prstClr val="black"/>
                </a:solidFill>
              </a:rPr>
              <a:t>оконечно</a:t>
            </a:r>
            <a:r>
              <a:rPr lang="ru-RU" sz="800" dirty="0">
                <a:solidFill>
                  <a:prstClr val="black"/>
                </a:solidFill>
              </a:rPr>
              <a:t>-транзитных узлов связи сетей подвижной радиотелефонной связи, включая программное обеспечение, обеспечивающего выполнение установленных действий при проведении оперативно-</a:t>
            </a:r>
            <a:r>
              <a:rPr lang="ru-RU" sz="800" dirty="0" err="1">
                <a:solidFill>
                  <a:prstClr val="black"/>
                </a:solidFill>
              </a:rPr>
              <a:t>разыскных</a:t>
            </a:r>
            <a:r>
              <a:rPr lang="ru-RU" sz="800" dirty="0">
                <a:solidFill>
                  <a:prstClr val="black"/>
                </a:solidFill>
              </a:rPr>
              <a:t> мероприятий (</a:t>
            </a:r>
            <a:r>
              <a:rPr lang="ru-RU" sz="800" dirty="0" err="1">
                <a:solidFill>
                  <a:prstClr val="black"/>
                </a:solidFill>
              </a:rPr>
              <a:t>ПиМ</a:t>
            </a:r>
            <a:r>
              <a:rPr lang="ru-RU" sz="800" dirty="0">
                <a:solidFill>
                  <a:prstClr val="black"/>
                </a:solidFill>
              </a:rPr>
              <a:t> для приказа </a:t>
            </a:r>
            <a:r>
              <a:rPr lang="ru-RU" sz="800" dirty="0" smtClean="0">
                <a:solidFill>
                  <a:prstClr val="black"/>
                </a:solidFill>
              </a:rPr>
              <a:t>от 11.07.2011 № </a:t>
            </a:r>
            <a:r>
              <a:rPr lang="ru-RU" sz="800" dirty="0">
                <a:solidFill>
                  <a:prstClr val="black"/>
                </a:solidFill>
              </a:rPr>
              <a:t>174 </a:t>
            </a:r>
            <a:r>
              <a:rPr lang="ru-RU" sz="800" dirty="0" smtClean="0">
                <a:solidFill>
                  <a:prstClr val="black"/>
                </a:solidFill>
              </a:rPr>
              <a:t>)</a:t>
            </a:r>
            <a:endParaRPr lang="ru-RU" sz="800" dirty="0">
              <a:solidFill>
                <a:prstClr val="black"/>
              </a:solidFill>
            </a:endParaRPr>
          </a:p>
          <a:p>
            <a:pPr marL="182563" lvl="0" indent="-182563"/>
            <a:r>
              <a:rPr lang="ru-RU" sz="1400" b="1" dirty="0" smtClean="0">
                <a:solidFill>
                  <a:prstClr val="black"/>
                </a:solidFill>
              </a:rPr>
              <a:t>9.</a:t>
            </a:r>
            <a:r>
              <a:rPr lang="ru-RU" sz="1400" dirty="0" smtClean="0">
                <a:solidFill>
                  <a:prstClr val="black"/>
                </a:solidFill>
              </a:rPr>
              <a:t> </a:t>
            </a:r>
            <a:r>
              <a:rPr lang="ru-RU" sz="1400" dirty="0">
                <a:solidFill>
                  <a:prstClr val="black"/>
                </a:solidFill>
              </a:rPr>
              <a:t>Приказ </a:t>
            </a:r>
            <a:r>
              <a:rPr lang="ru-RU" sz="1400" b="1" dirty="0">
                <a:solidFill>
                  <a:prstClr val="black"/>
                </a:solidFill>
              </a:rPr>
              <a:t>от 27.06.2016 № 285 </a:t>
            </a:r>
            <a:r>
              <a:rPr lang="ru-RU" sz="800" dirty="0">
                <a:solidFill>
                  <a:prstClr val="black"/>
                </a:solidFill>
              </a:rPr>
              <a:t>- Об утверждении требований к сетям электросвязи для проведения оперативно-розыскных мероприятий. Часть III. Требования к сетям телеграфной связи для проведения оперативно-розыскных </a:t>
            </a:r>
            <a:r>
              <a:rPr lang="ru-RU" sz="800" dirty="0" smtClean="0">
                <a:solidFill>
                  <a:prstClr val="black"/>
                </a:solidFill>
              </a:rPr>
              <a:t>мероприятий</a:t>
            </a:r>
            <a:endParaRPr lang="ru-RU" sz="800" dirty="0">
              <a:solidFill>
                <a:prstClr val="black"/>
              </a:solidFill>
            </a:endParaRPr>
          </a:p>
        </p:txBody>
      </p:sp>
    </p:spTree>
    <p:extLst>
      <p:ext uri="{BB962C8B-B14F-4D97-AF65-F5344CB8AC3E}">
        <p14:creationId xmlns:p14="http://schemas.microsoft.com/office/powerpoint/2010/main" val="30379661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21</a:t>
            </a:fld>
            <a:endParaRPr lang="ru-RU" sz="3100" spc="-300" dirty="0"/>
          </a:p>
        </p:txBody>
      </p:sp>
      <p:sp>
        <p:nvSpPr>
          <p:cNvPr id="3" name="Заголовок 2"/>
          <p:cNvSpPr>
            <a:spLocks noGrp="1"/>
          </p:cNvSpPr>
          <p:nvPr>
            <p:ph type="title"/>
          </p:nvPr>
        </p:nvSpPr>
        <p:spPr>
          <a:xfrm>
            <a:off x="1105008" y="325085"/>
            <a:ext cx="6512288" cy="504714"/>
          </a:xfrm>
        </p:spPr>
        <p:txBody>
          <a:bodyPr/>
          <a:lstStyle/>
          <a:p>
            <a:pPr marL="179388"/>
            <a:r>
              <a:rPr lang="ru-RU" dirty="0">
                <a:solidFill>
                  <a:schemeClr val="tx1">
                    <a:lumMod val="50000"/>
                    <a:lumOff val="50000"/>
                  </a:schemeClr>
                </a:solidFill>
              </a:rPr>
              <a:t>НОРМАТИВНЫЕ ПРАВОВЫЕ </a:t>
            </a:r>
            <a:r>
              <a:rPr lang="ru-RU" dirty="0" smtClean="0">
                <a:solidFill>
                  <a:schemeClr val="tx1">
                    <a:lumMod val="50000"/>
                    <a:lumOff val="50000"/>
                  </a:schemeClr>
                </a:solidFill>
              </a:rPr>
              <a:t>АКТЫ</a:t>
            </a:r>
            <a:br>
              <a:rPr lang="ru-RU" dirty="0" smtClean="0">
                <a:solidFill>
                  <a:schemeClr val="tx1">
                    <a:lumMod val="50000"/>
                    <a:lumOff val="50000"/>
                  </a:schemeClr>
                </a:solidFill>
              </a:rPr>
            </a:br>
            <a:r>
              <a:rPr lang="ru-RU" dirty="0" smtClean="0">
                <a:solidFill>
                  <a:schemeClr val="tx1">
                    <a:lumMod val="50000"/>
                    <a:lumOff val="50000"/>
                  </a:schemeClr>
                </a:solidFill>
              </a:rPr>
              <a:t>2016 год (на сентябрь)</a:t>
            </a:r>
            <a:endParaRPr lang="ru-RU" dirty="0">
              <a:solidFill>
                <a:schemeClr val="tx1">
                  <a:lumMod val="50000"/>
                  <a:lumOff val="50000"/>
                </a:schemeClr>
              </a:solidFill>
            </a:endParaRPr>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Актуальная редакция ст. 13.6 КоАП</a:t>
            </a:r>
            <a:endParaRPr lang="ru-RU" sz="1600" dirty="0">
              <a:solidFill>
                <a:srgbClr val="000000"/>
              </a:solidFill>
            </a:endParaRPr>
          </a:p>
        </p:txBody>
      </p:sp>
      <p:sp>
        <p:nvSpPr>
          <p:cNvPr id="4" name="Прямоугольник 3"/>
          <p:cNvSpPr/>
          <p:nvPr/>
        </p:nvSpPr>
        <p:spPr>
          <a:xfrm>
            <a:off x="272480" y="1724610"/>
            <a:ext cx="9289032" cy="4955203"/>
          </a:xfrm>
          <a:prstGeom prst="rect">
            <a:avLst/>
          </a:prstGeom>
        </p:spPr>
        <p:txBody>
          <a:bodyPr wrap="square">
            <a:spAutoFit/>
          </a:bodyPr>
          <a:lstStyle/>
          <a:p>
            <a:pPr algn="just"/>
            <a:r>
              <a:rPr lang="ru-RU" sz="1600" b="1" dirty="0" smtClean="0"/>
              <a:t>Статья 13.6. </a:t>
            </a:r>
            <a:r>
              <a:rPr lang="ru-RU" sz="1600" dirty="0" smtClean="0"/>
              <a:t>Использование </a:t>
            </a:r>
            <a:r>
              <a:rPr lang="ru-RU" sz="1600" dirty="0"/>
              <a:t>средств связи или несертифицированных средств кодирования (шифрования), не прошедших процедуру подтверждения их соответствия установленным требованиям</a:t>
            </a:r>
          </a:p>
          <a:p>
            <a:pPr algn="just"/>
            <a:r>
              <a:rPr lang="ru-RU" sz="1200" dirty="0"/>
              <a:t>(в ред. Федерального </a:t>
            </a:r>
            <a:r>
              <a:rPr lang="ru-RU" sz="1200" dirty="0">
                <a:hlinkClick r:id="rId3"/>
              </a:rPr>
              <a:t>закона от 06.07.2016 N 374-ФЗ</a:t>
            </a:r>
            <a:r>
              <a:rPr lang="ru-RU" sz="1200" dirty="0" smtClean="0">
                <a:hlinkClick r:id="rId3"/>
              </a:rPr>
              <a:t>)</a:t>
            </a:r>
            <a:r>
              <a:rPr lang="ru-RU" sz="1200" dirty="0" smtClean="0"/>
              <a:t>; (в </a:t>
            </a:r>
            <a:r>
              <a:rPr lang="ru-RU" sz="1200" dirty="0"/>
              <a:t>ред. Федерального </a:t>
            </a:r>
            <a:r>
              <a:rPr lang="ru-RU" sz="1200" dirty="0">
                <a:hlinkClick r:id="rId4"/>
              </a:rPr>
              <a:t>закона от 02.06.2016 N 161-ФЗ)</a:t>
            </a:r>
          </a:p>
          <a:p>
            <a:pPr algn="just"/>
            <a:endParaRPr lang="ru-RU" sz="1600" dirty="0"/>
          </a:p>
          <a:p>
            <a:pPr algn="just"/>
            <a:r>
              <a:rPr lang="ru-RU" sz="1600" b="1" dirty="0"/>
              <a:t>1. Использование в сетях связи несертифицированных средств связи или несертифицированных средств кодирования (шифрования) при передаче сообщений в информационно-телекоммуникационной сети "Интернет", если законодательством предусмотрена их обязательная сертификация, -</a:t>
            </a:r>
          </a:p>
          <a:p>
            <a:pPr algn="just"/>
            <a:r>
              <a:rPr lang="ru-RU" sz="1600" dirty="0" smtClean="0"/>
              <a:t>влечет наложение административного штрафа на граждан в размере от трех тысяч до пяти тысяч рублей с конфискацией несертифицированных средств связи либо без таковой; на должностных лиц - от пятнадцати тысяч до тридцати тысяч рублей с конфискацией несертифицированных средств связи либо без таковой; на юридических лиц - от шестидесяти тысяч </a:t>
            </a:r>
            <a:r>
              <a:rPr lang="ru-RU" sz="1600" u="sng" dirty="0" smtClean="0"/>
              <a:t>до трехсот тысяч рублей</a:t>
            </a:r>
            <a:r>
              <a:rPr lang="ru-RU" sz="1600" dirty="0" smtClean="0"/>
              <a:t> </a:t>
            </a:r>
            <a:r>
              <a:rPr lang="ru-RU" sz="1600" u="sng" dirty="0" smtClean="0"/>
              <a:t>с конфискацией </a:t>
            </a:r>
            <a:r>
              <a:rPr lang="ru-RU" sz="1600" dirty="0" smtClean="0"/>
              <a:t>несертифицированных средств связи </a:t>
            </a:r>
            <a:r>
              <a:rPr lang="ru-RU" sz="1600" u="sng" dirty="0" smtClean="0"/>
              <a:t>либо без таковой</a:t>
            </a:r>
            <a:r>
              <a:rPr lang="ru-RU" sz="1600" dirty="0" smtClean="0"/>
              <a:t>.</a:t>
            </a:r>
          </a:p>
          <a:p>
            <a:pPr algn="just"/>
            <a:endParaRPr lang="ru-RU" sz="1600" dirty="0" smtClean="0"/>
          </a:p>
          <a:p>
            <a:pPr algn="just"/>
            <a:r>
              <a:rPr lang="ru-RU" sz="1600" b="1" dirty="0" smtClean="0"/>
              <a:t>2</a:t>
            </a:r>
            <a:r>
              <a:rPr lang="ru-RU" sz="1600" b="1" dirty="0"/>
              <a:t>. Использование в сетях связи средств связи без декларации о соответствии, если законодательством не предусмотрена их обязательная сертификация, -</a:t>
            </a:r>
          </a:p>
          <a:p>
            <a:pPr algn="just"/>
            <a:r>
              <a:rPr lang="ru-RU" sz="1600" dirty="0"/>
              <a:t>влечет наложение административного штрафа на должностных лиц в размере от пятнадцати тысяч до тридцати тысяч рублей с конфискацией незадекларированных средств связи либо без таковой; на юридических лиц - от шестидесяти тысяч до ста пятидесяти тысяч рублей </a:t>
            </a:r>
            <a:r>
              <a:rPr lang="ru-RU" sz="1600" u="sng" dirty="0"/>
              <a:t>с конфискацией</a:t>
            </a:r>
            <a:r>
              <a:rPr lang="ru-RU" sz="1600" dirty="0"/>
              <a:t> незадекларированных средств связи </a:t>
            </a:r>
            <a:r>
              <a:rPr lang="ru-RU" sz="1600" u="sng" dirty="0"/>
              <a:t>либо без таковой</a:t>
            </a:r>
            <a:r>
              <a:rPr lang="ru-RU" sz="1600" dirty="0"/>
              <a:t>.</a:t>
            </a:r>
          </a:p>
        </p:txBody>
      </p:sp>
    </p:spTree>
    <p:extLst>
      <p:ext uri="{BB962C8B-B14F-4D97-AF65-F5344CB8AC3E}">
        <p14:creationId xmlns:p14="http://schemas.microsoft.com/office/powerpoint/2010/main" val="39088539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a:hlinkClick r:id="" action="ppaction://noaction"/>
          </p:cNvPr>
          <p:cNvSpPr/>
          <p:nvPr/>
        </p:nvSpPr>
        <p:spPr>
          <a:xfrm>
            <a:off x="3533294" y="2636912"/>
            <a:ext cx="6358955" cy="136815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a:r>
              <a:rPr lang="ru-RU" sz="3600" dirty="0">
                <a:solidFill>
                  <a:schemeClr val="tx1">
                    <a:lumMod val="50000"/>
                    <a:lumOff val="50000"/>
                  </a:schemeClr>
                </a:solidFill>
              </a:rPr>
              <a:t>Планы на перспективу </a:t>
            </a:r>
            <a:endParaRPr lang="en-US" sz="3600" dirty="0" smtClean="0">
              <a:solidFill>
                <a:schemeClr val="tx1">
                  <a:lumMod val="50000"/>
                  <a:lumOff val="50000"/>
                </a:schemeClr>
              </a:solidFill>
            </a:endParaRPr>
          </a:p>
          <a:p>
            <a:pPr marL="269875"/>
            <a:r>
              <a:rPr lang="ru-RU" sz="3600" dirty="0" smtClean="0">
                <a:solidFill>
                  <a:schemeClr val="tx1">
                    <a:lumMod val="50000"/>
                    <a:lumOff val="50000"/>
                  </a:schemeClr>
                </a:solidFill>
              </a:rPr>
              <a:t>до </a:t>
            </a:r>
            <a:r>
              <a:rPr lang="ru-RU" sz="3600" dirty="0">
                <a:solidFill>
                  <a:schemeClr val="tx1">
                    <a:lumMod val="50000"/>
                    <a:lumOff val="50000"/>
                  </a:schemeClr>
                </a:solidFill>
              </a:rPr>
              <a:t>января </a:t>
            </a:r>
            <a:r>
              <a:rPr lang="ru-RU" sz="3600" dirty="0" smtClean="0">
                <a:solidFill>
                  <a:schemeClr val="tx1">
                    <a:lumMod val="50000"/>
                    <a:lumOff val="50000"/>
                  </a:schemeClr>
                </a:solidFill>
              </a:rPr>
              <a:t>2018 </a:t>
            </a:r>
            <a:r>
              <a:rPr lang="ru-RU" sz="3600" dirty="0">
                <a:solidFill>
                  <a:schemeClr val="tx1">
                    <a:lumMod val="50000"/>
                    <a:lumOff val="50000"/>
                  </a:schemeClr>
                </a:solidFill>
              </a:rPr>
              <a:t>года</a:t>
            </a:r>
          </a:p>
        </p:txBody>
      </p:sp>
      <p:sp>
        <p:nvSpPr>
          <p:cNvPr id="12" name="Прямоугольник 11"/>
          <p:cNvSpPr/>
          <p:nvPr/>
        </p:nvSpPr>
        <p:spPr>
          <a:xfrm>
            <a:off x="3440833" y="2632043"/>
            <a:ext cx="184920" cy="1374759"/>
          </a:xfrm>
          <a:prstGeom prst="rect">
            <a:avLst/>
          </a:prstGeom>
          <a:solidFill>
            <a:srgbClr val="CC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3440832" y="6165304"/>
            <a:ext cx="6391365" cy="430887"/>
          </a:xfrm>
          <a:prstGeom prst="rect">
            <a:avLst/>
          </a:prstGeom>
        </p:spPr>
        <p:txBody>
          <a:bodyPr wrap="none">
            <a:spAutoFit/>
          </a:bodyPr>
          <a:lstStyle/>
          <a:p>
            <a:pPr marL="179388"/>
            <a:r>
              <a:rPr lang="ru-RU" sz="2200" b="1" dirty="0" smtClean="0">
                <a:solidFill>
                  <a:schemeClr val="tx2"/>
                </a:solidFill>
              </a:rPr>
              <a:t>В </a:t>
            </a:r>
            <a:r>
              <a:rPr lang="ru-RU" sz="2200" b="1" dirty="0">
                <a:solidFill>
                  <a:schemeClr val="tx2"/>
                </a:solidFill>
              </a:rPr>
              <a:t>части </a:t>
            </a:r>
            <a:r>
              <a:rPr lang="ru-RU" sz="2200" b="1" dirty="0" smtClean="0">
                <a:solidFill>
                  <a:schemeClr val="tx2"/>
                </a:solidFill>
              </a:rPr>
              <a:t>обсуждаемых на конференции вопросов</a:t>
            </a:r>
            <a:endParaRPr lang="ru-RU" sz="2200" b="1" dirty="0">
              <a:solidFill>
                <a:schemeClr val="tx2"/>
              </a:solidFill>
            </a:endParaRPr>
          </a:p>
        </p:txBody>
      </p:sp>
    </p:spTree>
    <p:extLst>
      <p:ext uri="{BB962C8B-B14F-4D97-AF65-F5344CB8AC3E}">
        <p14:creationId xmlns:p14="http://schemas.microsoft.com/office/powerpoint/2010/main" val="37501784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23</a:t>
            </a:fld>
            <a:endParaRPr lang="ru-RU" sz="3100" spc="-300" dirty="0"/>
          </a:p>
        </p:txBody>
      </p:sp>
      <p:sp>
        <p:nvSpPr>
          <p:cNvPr id="3" name="Заголовок 2"/>
          <p:cNvSpPr>
            <a:spLocks noGrp="1"/>
          </p:cNvSpPr>
          <p:nvPr>
            <p:ph type="title"/>
          </p:nvPr>
        </p:nvSpPr>
        <p:spPr>
          <a:xfrm>
            <a:off x="1105008" y="325085"/>
            <a:ext cx="6512288" cy="504714"/>
          </a:xfrm>
        </p:spPr>
        <p:txBody>
          <a:bodyPr/>
          <a:lstStyle/>
          <a:p>
            <a:pPr marL="179388"/>
            <a:r>
              <a:rPr lang="ru-RU" dirty="0">
                <a:solidFill>
                  <a:schemeClr val="tx1">
                    <a:lumMod val="50000"/>
                    <a:lumOff val="50000"/>
                  </a:schemeClr>
                </a:solidFill>
              </a:rPr>
              <a:t>Планы по принятию НПА</a:t>
            </a:r>
          </a:p>
        </p:txBody>
      </p:sp>
      <p:sp>
        <p:nvSpPr>
          <p:cNvPr id="5" name="Прямоугольник 4">
            <a:hlinkClick r:id="rId3" action="ppaction://hlinksldjump"/>
          </p:cNvPr>
          <p:cNvSpPr/>
          <p:nvPr/>
        </p:nvSpPr>
        <p:spPr>
          <a:xfrm>
            <a:off x="889447" y="1990933"/>
            <a:ext cx="8384033" cy="57717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800" dirty="0" smtClean="0">
                <a:solidFill>
                  <a:schemeClr val="tx1">
                    <a:lumMod val="50000"/>
                    <a:lumOff val="50000"/>
                  </a:schemeClr>
                </a:solidFill>
              </a:rPr>
              <a:t>Требования к эксплуатации ТСС</a:t>
            </a:r>
            <a:endParaRPr lang="ru-RU" sz="2800" dirty="0">
              <a:solidFill>
                <a:schemeClr val="tx1">
                  <a:lumMod val="50000"/>
                  <a:lumOff val="50000"/>
                </a:schemeClr>
              </a:solidFill>
            </a:endParaRPr>
          </a:p>
        </p:txBody>
      </p:sp>
      <p:sp>
        <p:nvSpPr>
          <p:cNvPr id="6" name="Прямоугольник 5"/>
          <p:cNvSpPr/>
          <p:nvPr/>
        </p:nvSpPr>
        <p:spPr>
          <a:xfrm>
            <a:off x="704529" y="1988840"/>
            <a:ext cx="186951" cy="57996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Эксплуатация сетей связи и Метрологическое обеспечение</a:t>
            </a:r>
            <a:endParaRPr lang="ru-RU" sz="1600" dirty="0">
              <a:solidFill>
                <a:srgbClr val="000000"/>
              </a:solidFill>
            </a:endParaRPr>
          </a:p>
        </p:txBody>
      </p:sp>
      <p:sp>
        <p:nvSpPr>
          <p:cNvPr id="4" name="Прямоугольник 3"/>
          <p:cNvSpPr/>
          <p:nvPr/>
        </p:nvSpPr>
        <p:spPr>
          <a:xfrm>
            <a:off x="713552" y="2583840"/>
            <a:ext cx="8559927" cy="338554"/>
          </a:xfrm>
          <a:prstGeom prst="rect">
            <a:avLst/>
          </a:prstGeom>
        </p:spPr>
        <p:txBody>
          <a:bodyPr wrap="square">
            <a:spAutoFit/>
          </a:bodyPr>
          <a:lstStyle/>
          <a:p>
            <a:pPr algn="r"/>
            <a:r>
              <a:rPr lang="ru-RU" sz="1600" dirty="0"/>
              <a:t>В процессе </a:t>
            </a:r>
            <a:r>
              <a:rPr lang="ru-RU" sz="1600" dirty="0" smtClean="0"/>
              <a:t>разработки</a:t>
            </a:r>
            <a:endParaRPr lang="ru-RU" sz="1600" dirty="0"/>
          </a:p>
        </p:txBody>
      </p:sp>
      <p:sp>
        <p:nvSpPr>
          <p:cNvPr id="8" name="Прямоугольник 7">
            <a:hlinkClick r:id="rId3" action="ppaction://hlinksldjump"/>
          </p:cNvPr>
          <p:cNvSpPr/>
          <p:nvPr/>
        </p:nvSpPr>
        <p:spPr>
          <a:xfrm>
            <a:off x="889447" y="3129960"/>
            <a:ext cx="8384033" cy="57717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2800" dirty="0">
                <a:solidFill>
                  <a:schemeClr val="tx1">
                    <a:lumMod val="50000"/>
                    <a:lumOff val="50000"/>
                  </a:schemeClr>
                </a:solidFill>
              </a:rPr>
              <a:t>Разность (расхождение) шкал времени</a:t>
            </a:r>
          </a:p>
        </p:txBody>
      </p:sp>
      <p:sp>
        <p:nvSpPr>
          <p:cNvPr id="9" name="Прямоугольник 8"/>
          <p:cNvSpPr/>
          <p:nvPr/>
        </p:nvSpPr>
        <p:spPr>
          <a:xfrm>
            <a:off x="704529" y="3127867"/>
            <a:ext cx="186951" cy="57996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1" name="Прямоугольник 10"/>
          <p:cNvSpPr/>
          <p:nvPr/>
        </p:nvSpPr>
        <p:spPr>
          <a:xfrm>
            <a:off x="713552" y="3710514"/>
            <a:ext cx="8559927" cy="830997"/>
          </a:xfrm>
          <a:prstGeom prst="rect">
            <a:avLst/>
          </a:prstGeom>
        </p:spPr>
        <p:txBody>
          <a:bodyPr wrap="square">
            <a:spAutoFit/>
          </a:bodyPr>
          <a:lstStyle/>
          <a:p>
            <a:pPr algn="r"/>
            <a:r>
              <a:rPr lang="ru-RU" sz="1600" dirty="0"/>
              <a:t>Требования к организационно-техническому обеспечению устойчивого функционирования ССОП, в части установления требований к разности (расхождению) шкал времени в сетях операторов </a:t>
            </a:r>
            <a:r>
              <a:rPr lang="ru-RU" sz="1600" dirty="0" smtClean="0"/>
              <a:t>связи</a:t>
            </a:r>
            <a:endParaRPr lang="ru-RU" sz="1600" dirty="0"/>
          </a:p>
        </p:txBody>
      </p:sp>
      <p:sp>
        <p:nvSpPr>
          <p:cNvPr id="12" name="Прямоугольник 11">
            <a:hlinkClick r:id="rId3" action="ppaction://hlinksldjump"/>
          </p:cNvPr>
          <p:cNvSpPr/>
          <p:nvPr/>
        </p:nvSpPr>
        <p:spPr>
          <a:xfrm>
            <a:off x="889447" y="4683435"/>
            <a:ext cx="8384033" cy="1358836"/>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800" dirty="0" smtClean="0">
                <a:solidFill>
                  <a:schemeClr val="tx1">
                    <a:lumMod val="50000"/>
                    <a:lumOff val="50000"/>
                  </a:schemeClr>
                </a:solidFill>
              </a:rPr>
              <a:t>Методика </a:t>
            </a:r>
            <a:r>
              <a:rPr lang="ru-RU" sz="2800" dirty="0">
                <a:solidFill>
                  <a:schemeClr val="tx1">
                    <a:lumMod val="50000"/>
                    <a:lumOff val="50000"/>
                  </a:schemeClr>
                </a:solidFill>
              </a:rPr>
              <a:t>измерений разности (расхождения) шкал времени в сетях </a:t>
            </a:r>
            <a:r>
              <a:rPr lang="ru-RU" sz="2800" dirty="0" smtClean="0">
                <a:solidFill>
                  <a:schemeClr val="tx1">
                    <a:lumMod val="50000"/>
                    <a:lumOff val="50000"/>
                  </a:schemeClr>
                </a:solidFill>
              </a:rPr>
              <a:t>ОС относительно </a:t>
            </a:r>
            <a:r>
              <a:rPr lang="ru-RU" sz="2800" dirty="0">
                <a:solidFill>
                  <a:schemeClr val="tx1">
                    <a:lumMod val="50000"/>
                    <a:lumOff val="50000"/>
                  </a:schemeClr>
                </a:solidFill>
              </a:rPr>
              <a:t>национальной шкалы времени </a:t>
            </a:r>
            <a:r>
              <a:rPr lang="ru-RU" sz="2800" dirty="0" smtClean="0">
                <a:solidFill>
                  <a:schemeClr val="tx1">
                    <a:lumMod val="50000"/>
                    <a:lumOff val="50000"/>
                  </a:schemeClr>
                </a:solidFill>
              </a:rPr>
              <a:t>РФ </a:t>
            </a:r>
            <a:r>
              <a:rPr lang="ru-RU" sz="2800" dirty="0">
                <a:solidFill>
                  <a:schemeClr val="tx1">
                    <a:lumMod val="50000"/>
                    <a:lumOff val="50000"/>
                  </a:schemeClr>
                </a:solidFill>
              </a:rPr>
              <a:t>UTC (SU) и ее аттестация</a:t>
            </a:r>
            <a:r>
              <a:rPr lang="ru-RU" sz="2800" dirty="0" smtClean="0">
                <a:solidFill>
                  <a:schemeClr val="tx1">
                    <a:lumMod val="50000"/>
                    <a:lumOff val="50000"/>
                  </a:schemeClr>
                </a:solidFill>
              </a:rPr>
              <a:t>.</a:t>
            </a:r>
            <a:endParaRPr lang="ru-RU" sz="2800" dirty="0">
              <a:solidFill>
                <a:schemeClr val="tx1">
                  <a:lumMod val="50000"/>
                  <a:lumOff val="50000"/>
                </a:schemeClr>
              </a:solidFill>
            </a:endParaRPr>
          </a:p>
        </p:txBody>
      </p:sp>
      <p:sp>
        <p:nvSpPr>
          <p:cNvPr id="13" name="Прямоугольник 12"/>
          <p:cNvSpPr/>
          <p:nvPr/>
        </p:nvSpPr>
        <p:spPr>
          <a:xfrm>
            <a:off x="704529" y="4677376"/>
            <a:ext cx="186951" cy="13653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4" name="Прямоугольник 13"/>
          <p:cNvSpPr/>
          <p:nvPr/>
        </p:nvSpPr>
        <p:spPr>
          <a:xfrm>
            <a:off x="713552" y="6042774"/>
            <a:ext cx="8559927" cy="338554"/>
          </a:xfrm>
          <a:prstGeom prst="rect">
            <a:avLst/>
          </a:prstGeom>
        </p:spPr>
        <p:txBody>
          <a:bodyPr wrap="square">
            <a:spAutoFit/>
          </a:bodyPr>
          <a:lstStyle/>
          <a:p>
            <a:pPr algn="r"/>
            <a:r>
              <a:rPr lang="ru-RU" sz="1600" dirty="0"/>
              <a:t>Письмо с просьбой оказать содействие в утверждении и аттестации направлено в </a:t>
            </a:r>
            <a:r>
              <a:rPr lang="ru-RU" sz="1600" dirty="0" err="1"/>
              <a:t>Росстандарт</a:t>
            </a:r>
            <a:endParaRPr lang="ru-RU" sz="1600" dirty="0"/>
          </a:p>
        </p:txBody>
      </p:sp>
    </p:spTree>
    <p:extLst>
      <p:ext uri="{BB962C8B-B14F-4D97-AF65-F5344CB8AC3E}">
        <p14:creationId xmlns:p14="http://schemas.microsoft.com/office/powerpoint/2010/main" val="29372559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24</a:t>
            </a:fld>
            <a:endParaRPr lang="ru-RU" sz="3100" spc="-300" dirty="0"/>
          </a:p>
        </p:txBody>
      </p:sp>
      <p:sp>
        <p:nvSpPr>
          <p:cNvPr id="3" name="Заголовок 2"/>
          <p:cNvSpPr>
            <a:spLocks noGrp="1"/>
          </p:cNvSpPr>
          <p:nvPr>
            <p:ph type="title"/>
          </p:nvPr>
        </p:nvSpPr>
        <p:spPr>
          <a:xfrm>
            <a:off x="1105008" y="325085"/>
            <a:ext cx="5864216" cy="504714"/>
          </a:xfrm>
        </p:spPr>
        <p:txBody>
          <a:bodyPr/>
          <a:lstStyle/>
          <a:p>
            <a:pPr marL="179388"/>
            <a:r>
              <a:rPr lang="ru-RU" dirty="0">
                <a:solidFill>
                  <a:schemeClr val="tx1">
                    <a:lumMod val="50000"/>
                    <a:lumOff val="50000"/>
                  </a:schemeClr>
                </a:solidFill>
              </a:rPr>
              <a:t>Планы по принятию НПА</a:t>
            </a:r>
          </a:p>
        </p:txBody>
      </p:sp>
      <p:sp>
        <p:nvSpPr>
          <p:cNvPr id="19" name="Объект 3"/>
          <p:cNvSpPr>
            <a:spLocks noGrp="1"/>
          </p:cNvSpPr>
          <p:nvPr>
            <p:ph sz="quarter" idx="15"/>
          </p:nvPr>
        </p:nvSpPr>
        <p:spPr>
          <a:xfrm>
            <a:off x="200472" y="1196752"/>
            <a:ext cx="9506190" cy="394575"/>
          </a:xfrm>
        </p:spPr>
        <p:txBody>
          <a:bodyPr/>
          <a:lstStyle/>
          <a:p>
            <a:pPr algn="just"/>
            <a:r>
              <a:rPr lang="ru-RU" dirty="0"/>
              <a:t>В</a:t>
            </a:r>
            <a:r>
              <a:rPr lang="ru-RU" dirty="0" smtClean="0"/>
              <a:t> </a:t>
            </a:r>
            <a:r>
              <a:rPr lang="ru-RU" dirty="0"/>
              <a:t>системе обязательного подтверждения соответствия средств </a:t>
            </a:r>
            <a:r>
              <a:rPr lang="ru-RU" dirty="0" smtClean="0"/>
              <a:t>связи</a:t>
            </a:r>
            <a:endParaRPr lang="ru-RU" sz="1600" dirty="0">
              <a:solidFill>
                <a:srgbClr val="000000"/>
              </a:solidFill>
            </a:endParaRPr>
          </a:p>
        </p:txBody>
      </p:sp>
      <p:sp>
        <p:nvSpPr>
          <p:cNvPr id="16" name="Прямоугольник 15">
            <a:hlinkClick r:id="" action="ppaction://noaction"/>
          </p:cNvPr>
          <p:cNvSpPr/>
          <p:nvPr/>
        </p:nvSpPr>
        <p:spPr>
          <a:xfrm>
            <a:off x="1186500" y="2064196"/>
            <a:ext cx="7855509" cy="58251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2800" dirty="0" smtClean="0">
                <a:solidFill>
                  <a:schemeClr val="tx1">
                    <a:lumMod val="50000"/>
                    <a:lumOff val="50000"/>
                  </a:schemeClr>
                </a:solidFill>
              </a:rPr>
              <a:t>«</a:t>
            </a:r>
            <a:r>
              <a:rPr lang="ru-RU" sz="2800" dirty="0" err="1" smtClean="0">
                <a:solidFill>
                  <a:schemeClr val="tx1">
                    <a:lumMod val="50000"/>
                    <a:lumOff val="50000"/>
                  </a:schemeClr>
                </a:solidFill>
              </a:rPr>
              <a:t>Аутсорминг</a:t>
            </a:r>
            <a:r>
              <a:rPr lang="ru-RU" sz="2800" dirty="0" smtClean="0">
                <a:solidFill>
                  <a:schemeClr val="tx1">
                    <a:lumMod val="50000"/>
                    <a:lumOff val="50000"/>
                  </a:schemeClr>
                </a:solidFill>
              </a:rPr>
              <a:t>» для услуг телефонии</a:t>
            </a:r>
            <a:endParaRPr lang="ru-RU" sz="2800" dirty="0">
              <a:solidFill>
                <a:schemeClr val="tx1">
                  <a:lumMod val="50000"/>
                  <a:lumOff val="50000"/>
                </a:schemeClr>
              </a:solidFill>
            </a:endParaRPr>
          </a:p>
        </p:txBody>
      </p:sp>
      <p:sp>
        <p:nvSpPr>
          <p:cNvPr id="17" name="Прямоугольник 16"/>
          <p:cNvSpPr/>
          <p:nvPr/>
        </p:nvSpPr>
        <p:spPr>
          <a:xfrm>
            <a:off x="1001585" y="2060848"/>
            <a:ext cx="223726" cy="5853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8" name="Прямоугольник 17"/>
          <p:cNvSpPr/>
          <p:nvPr/>
        </p:nvSpPr>
        <p:spPr>
          <a:xfrm>
            <a:off x="1010610" y="2646707"/>
            <a:ext cx="8046846" cy="584775"/>
          </a:xfrm>
          <a:prstGeom prst="rect">
            <a:avLst/>
          </a:prstGeom>
        </p:spPr>
        <p:txBody>
          <a:bodyPr wrap="square">
            <a:spAutoFit/>
          </a:bodyPr>
          <a:lstStyle/>
          <a:p>
            <a:pPr algn="r"/>
            <a:r>
              <a:rPr lang="ru-RU" sz="1600" dirty="0" smtClean="0"/>
              <a:t>Изменения </a:t>
            </a:r>
            <a:r>
              <a:rPr lang="ru-RU" sz="1600" dirty="0"/>
              <a:t>в приказ от </a:t>
            </a:r>
            <a:r>
              <a:rPr lang="ru-RU" sz="1600" dirty="0" smtClean="0"/>
              <a:t>15.01.2008 № </a:t>
            </a:r>
            <a:r>
              <a:rPr lang="ru-RU" sz="1600" dirty="0"/>
              <a:t>5/8 </a:t>
            </a:r>
            <a:r>
              <a:rPr lang="ru-RU" sz="1600" dirty="0" smtClean="0"/>
              <a:t>«Типовые </a:t>
            </a:r>
            <a:r>
              <a:rPr lang="ru-RU" sz="1600" dirty="0"/>
              <a:t>требования к Плану </a:t>
            </a:r>
            <a:r>
              <a:rPr lang="ru-RU" sz="1600" dirty="0" smtClean="0"/>
              <a:t>мероприятий по </a:t>
            </a:r>
            <a:r>
              <a:rPr lang="ru-RU" sz="1600" dirty="0"/>
              <a:t>внедрению технических средств для проведения оперативно-</a:t>
            </a:r>
            <a:r>
              <a:rPr lang="ru-RU" sz="1600" dirty="0" err="1"/>
              <a:t>разыскных</a:t>
            </a:r>
            <a:r>
              <a:rPr lang="ru-RU" sz="1600" dirty="0"/>
              <a:t> </a:t>
            </a:r>
            <a:r>
              <a:rPr lang="ru-RU" sz="1600" dirty="0" smtClean="0"/>
              <a:t>мероприятий»</a:t>
            </a:r>
          </a:p>
        </p:txBody>
      </p:sp>
      <p:sp>
        <p:nvSpPr>
          <p:cNvPr id="21" name="Прямоугольник 20">
            <a:hlinkClick r:id="" action="ppaction://noaction"/>
          </p:cNvPr>
          <p:cNvSpPr/>
          <p:nvPr/>
        </p:nvSpPr>
        <p:spPr>
          <a:xfrm>
            <a:off x="1186500" y="3494182"/>
            <a:ext cx="7855509" cy="57966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2800" dirty="0" smtClean="0">
                <a:solidFill>
                  <a:schemeClr val="tx1">
                    <a:lumMod val="50000"/>
                    <a:lumOff val="50000"/>
                  </a:schemeClr>
                </a:solidFill>
              </a:rPr>
              <a:t>Порядок продления действия сертификата</a:t>
            </a:r>
            <a:endParaRPr lang="ru-RU" sz="2800" dirty="0">
              <a:solidFill>
                <a:schemeClr val="tx1">
                  <a:lumMod val="50000"/>
                  <a:lumOff val="50000"/>
                </a:schemeClr>
              </a:solidFill>
            </a:endParaRPr>
          </a:p>
        </p:txBody>
      </p:sp>
      <p:sp>
        <p:nvSpPr>
          <p:cNvPr id="22" name="Прямоугольник 21"/>
          <p:cNvSpPr/>
          <p:nvPr/>
        </p:nvSpPr>
        <p:spPr>
          <a:xfrm>
            <a:off x="1001585" y="3492075"/>
            <a:ext cx="223726" cy="5824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23" name="Прямоугольник 22"/>
          <p:cNvSpPr/>
          <p:nvPr/>
        </p:nvSpPr>
        <p:spPr>
          <a:xfrm>
            <a:off x="1010610" y="4073147"/>
            <a:ext cx="8046846" cy="338554"/>
          </a:xfrm>
          <a:prstGeom prst="rect">
            <a:avLst/>
          </a:prstGeom>
        </p:spPr>
        <p:txBody>
          <a:bodyPr wrap="square">
            <a:spAutoFit/>
          </a:bodyPr>
          <a:lstStyle/>
          <a:p>
            <a:pPr algn="r"/>
            <a:r>
              <a:rPr lang="ru-RU" sz="1600" dirty="0"/>
              <a:t>В процессе </a:t>
            </a:r>
            <a:r>
              <a:rPr lang="ru-RU" sz="1600" dirty="0" smtClean="0"/>
              <a:t>разработки</a:t>
            </a:r>
            <a:endParaRPr lang="ru-RU" sz="1600" dirty="0"/>
          </a:p>
        </p:txBody>
      </p:sp>
      <p:sp>
        <p:nvSpPr>
          <p:cNvPr id="11" name="Прямоугольник 10">
            <a:hlinkClick r:id="" action="ppaction://noaction"/>
          </p:cNvPr>
          <p:cNvSpPr/>
          <p:nvPr/>
        </p:nvSpPr>
        <p:spPr>
          <a:xfrm>
            <a:off x="1186500" y="4729931"/>
            <a:ext cx="7855509" cy="57966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2800" dirty="0" smtClean="0">
                <a:solidFill>
                  <a:schemeClr val="tx1">
                    <a:lumMod val="50000"/>
                    <a:lumOff val="50000"/>
                  </a:schemeClr>
                </a:solidFill>
              </a:rPr>
              <a:t>Комбинированные узлы связи</a:t>
            </a:r>
            <a:endParaRPr lang="ru-RU" sz="2800" dirty="0">
              <a:solidFill>
                <a:schemeClr val="tx1">
                  <a:lumMod val="50000"/>
                  <a:lumOff val="50000"/>
                </a:schemeClr>
              </a:solidFill>
            </a:endParaRPr>
          </a:p>
        </p:txBody>
      </p:sp>
      <p:sp>
        <p:nvSpPr>
          <p:cNvPr id="12" name="Прямоугольник 11"/>
          <p:cNvSpPr/>
          <p:nvPr/>
        </p:nvSpPr>
        <p:spPr>
          <a:xfrm>
            <a:off x="1001585" y="4727824"/>
            <a:ext cx="223726" cy="5824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3" name="Прямоугольник 12"/>
          <p:cNvSpPr/>
          <p:nvPr/>
        </p:nvSpPr>
        <p:spPr>
          <a:xfrm>
            <a:off x="1010610" y="5308896"/>
            <a:ext cx="8046846" cy="830997"/>
          </a:xfrm>
          <a:prstGeom prst="rect">
            <a:avLst/>
          </a:prstGeom>
        </p:spPr>
        <p:txBody>
          <a:bodyPr wrap="square">
            <a:spAutoFit/>
          </a:bodyPr>
          <a:lstStyle/>
          <a:p>
            <a:pPr algn="r"/>
            <a:r>
              <a:rPr lang="ru-RU" sz="1600" dirty="0" smtClean="0"/>
              <a:t>Об </a:t>
            </a:r>
            <a:r>
              <a:rPr lang="ru-RU" sz="1600" dirty="0"/>
              <a:t>утверждении Правил применения оборудования транзитных, </a:t>
            </a:r>
            <a:r>
              <a:rPr lang="ru-RU" sz="1600" dirty="0" err="1"/>
              <a:t>оконечно</a:t>
            </a:r>
            <a:r>
              <a:rPr lang="ru-RU" sz="1600" dirty="0"/>
              <a:t>-транзитных и оконечных узлов связи. Часть ХV. Правила применения комбинированных телефонных станций, использующих технологии </a:t>
            </a:r>
            <a:r>
              <a:rPr lang="ru-RU" sz="1600" dirty="0" err="1"/>
              <a:t>мультисервисных</a:t>
            </a:r>
            <a:r>
              <a:rPr lang="ru-RU" sz="1600" dirty="0"/>
              <a:t> </a:t>
            </a:r>
            <a:r>
              <a:rPr lang="ru-RU" sz="1600" dirty="0" smtClean="0"/>
              <a:t>сетей </a:t>
            </a:r>
          </a:p>
        </p:txBody>
      </p:sp>
    </p:spTree>
    <p:extLst>
      <p:ext uri="{BB962C8B-B14F-4D97-AF65-F5344CB8AC3E}">
        <p14:creationId xmlns:p14="http://schemas.microsoft.com/office/powerpoint/2010/main" val="28609966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25</a:t>
            </a:fld>
            <a:endParaRPr lang="ru-RU" sz="3100" spc="-300" dirty="0"/>
          </a:p>
        </p:txBody>
      </p:sp>
      <p:sp>
        <p:nvSpPr>
          <p:cNvPr id="3" name="Заголовок 2"/>
          <p:cNvSpPr>
            <a:spLocks noGrp="1"/>
          </p:cNvSpPr>
          <p:nvPr>
            <p:ph type="title"/>
          </p:nvPr>
        </p:nvSpPr>
        <p:spPr>
          <a:xfrm>
            <a:off x="1105008" y="325085"/>
            <a:ext cx="6440280" cy="504714"/>
          </a:xfrm>
        </p:spPr>
        <p:txBody>
          <a:bodyPr/>
          <a:lstStyle/>
          <a:p>
            <a:pPr marL="179388"/>
            <a:r>
              <a:rPr lang="ru-RU" dirty="0" smtClean="0">
                <a:solidFill>
                  <a:schemeClr val="tx1">
                    <a:lumMod val="50000"/>
                    <a:lumOff val="50000"/>
                  </a:schemeClr>
                </a:solidFill>
              </a:rPr>
              <a:t>СОРМ</a:t>
            </a:r>
            <a:endParaRPr lang="ru-RU" dirty="0">
              <a:solidFill>
                <a:schemeClr val="tx1">
                  <a:lumMod val="50000"/>
                  <a:lumOff val="50000"/>
                </a:schemeClr>
              </a:solidFill>
            </a:endParaRPr>
          </a:p>
        </p:txBody>
      </p:sp>
      <p:sp>
        <p:nvSpPr>
          <p:cNvPr id="13" name="Прямоугольник 12">
            <a:hlinkClick r:id="" action="ppaction://noaction"/>
          </p:cNvPr>
          <p:cNvSpPr/>
          <p:nvPr/>
        </p:nvSpPr>
        <p:spPr>
          <a:xfrm>
            <a:off x="1280590" y="4284066"/>
            <a:ext cx="7605321" cy="50538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dirty="0" smtClean="0">
                <a:solidFill>
                  <a:schemeClr val="tx1">
                    <a:lumMod val="50000"/>
                    <a:lumOff val="50000"/>
                  </a:schemeClr>
                </a:solidFill>
              </a:rPr>
              <a:t>Требования </a:t>
            </a:r>
            <a:r>
              <a:rPr lang="ru-RU" sz="2400" dirty="0">
                <a:solidFill>
                  <a:schemeClr val="tx1">
                    <a:lumMod val="50000"/>
                    <a:lumOff val="50000"/>
                  </a:schemeClr>
                </a:solidFill>
              </a:rPr>
              <a:t>к ИС БД для обеспечения ОРМ </a:t>
            </a:r>
          </a:p>
        </p:txBody>
      </p:sp>
      <p:sp>
        <p:nvSpPr>
          <p:cNvPr id="14" name="Прямоугольник 13"/>
          <p:cNvSpPr/>
          <p:nvPr/>
        </p:nvSpPr>
        <p:spPr>
          <a:xfrm>
            <a:off x="1095673" y="4281278"/>
            <a:ext cx="224120" cy="507822"/>
          </a:xfrm>
          <a:prstGeom prst="rect">
            <a:avLst/>
          </a:prstGeom>
          <a:solidFill>
            <a:srgbClr val="D29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В </a:t>
            </a:r>
            <a:r>
              <a:rPr lang="ru-RU" dirty="0"/>
              <a:t>системе обязательного подтверждения соответствия средств связи</a:t>
            </a:r>
            <a:endParaRPr lang="ru-RU" sz="1600" dirty="0">
              <a:solidFill>
                <a:srgbClr val="000000"/>
              </a:solidFill>
            </a:endParaRPr>
          </a:p>
        </p:txBody>
      </p:sp>
      <p:sp>
        <p:nvSpPr>
          <p:cNvPr id="18" name="Прямоугольник 17"/>
          <p:cNvSpPr/>
          <p:nvPr/>
        </p:nvSpPr>
        <p:spPr>
          <a:xfrm>
            <a:off x="1104698" y="4789448"/>
            <a:ext cx="7790564" cy="338554"/>
          </a:xfrm>
          <a:prstGeom prst="rect">
            <a:avLst/>
          </a:prstGeom>
        </p:spPr>
        <p:txBody>
          <a:bodyPr wrap="square">
            <a:spAutoFit/>
          </a:bodyPr>
          <a:lstStyle/>
          <a:p>
            <a:pPr algn="r"/>
            <a:r>
              <a:rPr lang="ru-RU" sz="1600" dirty="0" smtClean="0"/>
              <a:t>Редакция проекта приказа дорабатывается, согласуется</a:t>
            </a:r>
            <a:endParaRPr lang="ru-RU" sz="1600" dirty="0"/>
          </a:p>
        </p:txBody>
      </p:sp>
      <p:sp>
        <p:nvSpPr>
          <p:cNvPr id="11" name="Прямоугольник 10">
            <a:hlinkClick r:id="rId3" action="ppaction://hlinksldjump"/>
          </p:cNvPr>
          <p:cNvSpPr/>
          <p:nvPr/>
        </p:nvSpPr>
        <p:spPr>
          <a:xfrm>
            <a:off x="1280592" y="3215764"/>
            <a:ext cx="7611588" cy="50538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dirty="0" smtClean="0">
                <a:solidFill>
                  <a:schemeClr val="tx1">
                    <a:lumMod val="50000"/>
                    <a:lumOff val="50000"/>
                  </a:schemeClr>
                </a:solidFill>
              </a:rPr>
              <a:t>Обновление приказа № 174 от </a:t>
            </a:r>
            <a:r>
              <a:rPr lang="ru-RU" sz="2400" dirty="0">
                <a:solidFill>
                  <a:schemeClr val="tx1">
                    <a:lumMod val="50000"/>
                    <a:lumOff val="50000"/>
                  </a:schemeClr>
                </a:solidFill>
              </a:rPr>
              <a:t>11 июля 2011 г. </a:t>
            </a:r>
          </a:p>
        </p:txBody>
      </p:sp>
      <p:sp>
        <p:nvSpPr>
          <p:cNvPr id="12" name="Прямоугольник 11"/>
          <p:cNvSpPr/>
          <p:nvPr/>
        </p:nvSpPr>
        <p:spPr>
          <a:xfrm>
            <a:off x="1095673" y="3212976"/>
            <a:ext cx="224120" cy="507822"/>
          </a:xfrm>
          <a:prstGeom prst="rect">
            <a:avLst/>
          </a:prstGeom>
          <a:solidFill>
            <a:srgbClr val="D29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15" name="Прямоугольник 14">
            <a:hlinkClick r:id="" action="ppaction://noaction"/>
          </p:cNvPr>
          <p:cNvSpPr/>
          <p:nvPr/>
        </p:nvSpPr>
        <p:spPr>
          <a:xfrm>
            <a:off x="1280590" y="5376004"/>
            <a:ext cx="7605321" cy="50538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dirty="0" err="1">
                <a:solidFill>
                  <a:schemeClr val="tx1">
                    <a:lumMod val="50000"/>
                    <a:lumOff val="50000"/>
                  </a:schemeClr>
                </a:solidFill>
              </a:rPr>
              <a:t>ПиМ</a:t>
            </a:r>
            <a:r>
              <a:rPr lang="ru-RU" sz="2400" dirty="0">
                <a:solidFill>
                  <a:schemeClr val="tx1">
                    <a:lumMod val="50000"/>
                    <a:lumOff val="50000"/>
                  </a:schemeClr>
                </a:solidFill>
              </a:rPr>
              <a:t> для приказа № </a:t>
            </a:r>
            <a:r>
              <a:rPr lang="ru-RU" sz="2400" dirty="0" smtClean="0">
                <a:solidFill>
                  <a:schemeClr val="tx1">
                    <a:lumMod val="50000"/>
                    <a:lumOff val="50000"/>
                  </a:schemeClr>
                </a:solidFill>
              </a:rPr>
              <a:t>268 </a:t>
            </a:r>
            <a:r>
              <a:rPr lang="ru-RU" sz="2400" dirty="0">
                <a:solidFill>
                  <a:schemeClr val="tx1">
                    <a:lumMod val="50000"/>
                    <a:lumOff val="50000"/>
                  </a:schemeClr>
                </a:solidFill>
              </a:rPr>
              <a:t>от </a:t>
            </a:r>
            <a:r>
              <a:rPr lang="bg-BG" sz="2400" dirty="0" smtClean="0">
                <a:solidFill>
                  <a:schemeClr val="tx1">
                    <a:lumMod val="50000"/>
                    <a:lumOff val="50000"/>
                  </a:schemeClr>
                </a:solidFill>
              </a:rPr>
              <a:t>19 </a:t>
            </a:r>
            <a:r>
              <a:rPr lang="bg-BG" sz="2400" dirty="0">
                <a:solidFill>
                  <a:schemeClr val="tx1">
                    <a:lumMod val="50000"/>
                    <a:lumOff val="50000"/>
                  </a:schemeClr>
                </a:solidFill>
              </a:rPr>
              <a:t>ноября 2012 г. </a:t>
            </a:r>
            <a:endParaRPr lang="ru-RU" sz="2400" dirty="0">
              <a:solidFill>
                <a:schemeClr val="tx1">
                  <a:lumMod val="50000"/>
                  <a:lumOff val="50000"/>
                </a:schemeClr>
              </a:solidFill>
            </a:endParaRPr>
          </a:p>
        </p:txBody>
      </p:sp>
      <p:sp>
        <p:nvSpPr>
          <p:cNvPr id="16" name="Прямоугольник 15"/>
          <p:cNvSpPr/>
          <p:nvPr/>
        </p:nvSpPr>
        <p:spPr>
          <a:xfrm>
            <a:off x="1095673" y="5373216"/>
            <a:ext cx="224120" cy="507822"/>
          </a:xfrm>
          <a:prstGeom prst="rect">
            <a:avLst/>
          </a:prstGeom>
          <a:solidFill>
            <a:srgbClr val="D29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17" name="Прямоугольник 16"/>
          <p:cNvSpPr/>
          <p:nvPr/>
        </p:nvSpPr>
        <p:spPr>
          <a:xfrm>
            <a:off x="1104698" y="5881386"/>
            <a:ext cx="7790564" cy="338554"/>
          </a:xfrm>
          <a:prstGeom prst="rect">
            <a:avLst/>
          </a:prstGeom>
        </p:spPr>
        <p:txBody>
          <a:bodyPr wrap="square">
            <a:spAutoFit/>
          </a:bodyPr>
          <a:lstStyle/>
          <a:p>
            <a:pPr algn="r"/>
            <a:r>
              <a:rPr lang="ru-RU" sz="1600" dirty="0" smtClean="0"/>
              <a:t>В процессе разработки</a:t>
            </a:r>
            <a:endParaRPr lang="ru-RU" sz="1600" dirty="0"/>
          </a:p>
        </p:txBody>
      </p:sp>
      <p:sp>
        <p:nvSpPr>
          <p:cNvPr id="20" name="Прямоугольник 19"/>
          <p:cNvSpPr/>
          <p:nvPr/>
        </p:nvSpPr>
        <p:spPr>
          <a:xfrm>
            <a:off x="1104698" y="3721146"/>
            <a:ext cx="7790564" cy="338554"/>
          </a:xfrm>
          <a:prstGeom prst="rect">
            <a:avLst/>
          </a:prstGeom>
        </p:spPr>
        <p:txBody>
          <a:bodyPr wrap="square">
            <a:spAutoFit/>
          </a:bodyPr>
          <a:lstStyle/>
          <a:p>
            <a:pPr algn="r"/>
            <a:r>
              <a:rPr lang="ru-RU" sz="1600" dirty="0" smtClean="0"/>
              <a:t>Получено положительное заключение об ОРВ. Редакция согласована с ФСБ России</a:t>
            </a:r>
            <a:endParaRPr lang="ru-RU" sz="1600" dirty="0"/>
          </a:p>
        </p:txBody>
      </p:sp>
      <p:sp>
        <p:nvSpPr>
          <p:cNvPr id="21" name="Прямоугольник 20">
            <a:hlinkClick r:id="" action="ppaction://noaction"/>
          </p:cNvPr>
          <p:cNvSpPr/>
          <p:nvPr/>
        </p:nvSpPr>
        <p:spPr>
          <a:xfrm>
            <a:off x="1280590" y="2132856"/>
            <a:ext cx="7605321" cy="50538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2400" dirty="0" smtClean="0">
                <a:solidFill>
                  <a:schemeClr val="tx1">
                    <a:lumMod val="50000"/>
                    <a:lumOff val="50000"/>
                  </a:schemeClr>
                </a:solidFill>
              </a:rPr>
              <a:t>Общий приказ с </a:t>
            </a:r>
            <a:r>
              <a:rPr lang="ru-RU" sz="2400" dirty="0" err="1" smtClean="0">
                <a:solidFill>
                  <a:schemeClr val="tx1">
                    <a:lumMod val="50000"/>
                    <a:lumOff val="50000"/>
                  </a:schemeClr>
                </a:solidFill>
              </a:rPr>
              <a:t>ПиМ</a:t>
            </a:r>
            <a:r>
              <a:rPr lang="ru-RU" sz="2400" dirty="0" smtClean="0">
                <a:solidFill>
                  <a:schemeClr val="tx1">
                    <a:lumMod val="50000"/>
                    <a:lumOff val="50000"/>
                  </a:schemeClr>
                </a:solidFill>
              </a:rPr>
              <a:t> </a:t>
            </a:r>
            <a:r>
              <a:rPr lang="ru-RU" sz="2400" dirty="0">
                <a:solidFill>
                  <a:schemeClr val="tx1">
                    <a:lumMod val="50000"/>
                    <a:lumOff val="50000"/>
                  </a:schemeClr>
                </a:solidFill>
              </a:rPr>
              <a:t>для </a:t>
            </a:r>
            <a:r>
              <a:rPr lang="ru-RU" sz="2400" dirty="0" smtClean="0">
                <a:solidFill>
                  <a:schemeClr val="tx1">
                    <a:lumMod val="50000"/>
                    <a:lumOff val="50000"/>
                  </a:schemeClr>
                </a:solidFill>
              </a:rPr>
              <a:t>Правил применения</a:t>
            </a:r>
            <a:endParaRPr lang="ru-RU" sz="2400" dirty="0">
              <a:solidFill>
                <a:schemeClr val="tx1">
                  <a:lumMod val="50000"/>
                  <a:lumOff val="50000"/>
                </a:schemeClr>
              </a:solidFill>
            </a:endParaRPr>
          </a:p>
        </p:txBody>
      </p:sp>
      <p:sp>
        <p:nvSpPr>
          <p:cNvPr id="22" name="Прямоугольник 21"/>
          <p:cNvSpPr/>
          <p:nvPr/>
        </p:nvSpPr>
        <p:spPr>
          <a:xfrm>
            <a:off x="1095673" y="2130068"/>
            <a:ext cx="224120" cy="507822"/>
          </a:xfrm>
          <a:prstGeom prst="rect">
            <a:avLst/>
          </a:prstGeom>
          <a:solidFill>
            <a:srgbClr val="D29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23" name="Прямоугольник 22"/>
          <p:cNvSpPr/>
          <p:nvPr/>
        </p:nvSpPr>
        <p:spPr>
          <a:xfrm>
            <a:off x="1104698" y="2638238"/>
            <a:ext cx="7790564" cy="338554"/>
          </a:xfrm>
          <a:prstGeom prst="rect">
            <a:avLst/>
          </a:prstGeom>
        </p:spPr>
        <p:txBody>
          <a:bodyPr wrap="square">
            <a:spAutoFit/>
          </a:bodyPr>
          <a:lstStyle/>
          <a:p>
            <a:pPr algn="r"/>
            <a:r>
              <a:rPr lang="ru-RU" sz="1600" dirty="0" smtClean="0"/>
              <a:t>В процессе разработки</a:t>
            </a:r>
            <a:endParaRPr lang="ru-RU" sz="1600" dirty="0"/>
          </a:p>
        </p:txBody>
      </p:sp>
    </p:spTree>
    <p:extLst>
      <p:ext uri="{BB962C8B-B14F-4D97-AF65-F5344CB8AC3E}">
        <p14:creationId xmlns:p14="http://schemas.microsoft.com/office/powerpoint/2010/main" val="24534371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26</a:t>
            </a:fld>
            <a:endParaRPr lang="ru-RU" sz="3100" spc="-300" dirty="0"/>
          </a:p>
        </p:txBody>
      </p:sp>
      <p:sp>
        <p:nvSpPr>
          <p:cNvPr id="3" name="Заголовок 2"/>
          <p:cNvSpPr>
            <a:spLocks noGrp="1"/>
          </p:cNvSpPr>
          <p:nvPr>
            <p:ph type="title"/>
          </p:nvPr>
        </p:nvSpPr>
        <p:spPr>
          <a:xfrm>
            <a:off x="1105008" y="325085"/>
            <a:ext cx="6512288" cy="504714"/>
          </a:xfrm>
        </p:spPr>
        <p:txBody>
          <a:bodyPr/>
          <a:lstStyle/>
          <a:p>
            <a:pPr marL="179388"/>
            <a:r>
              <a:rPr lang="ru-RU" dirty="0">
                <a:solidFill>
                  <a:schemeClr val="tx1">
                    <a:lumMod val="50000"/>
                    <a:lumOff val="50000"/>
                  </a:schemeClr>
                </a:solidFill>
              </a:rPr>
              <a:t>Планы по принятию НПА</a:t>
            </a:r>
          </a:p>
        </p:txBody>
      </p:sp>
      <p:sp>
        <p:nvSpPr>
          <p:cNvPr id="5" name="Прямоугольник 4">
            <a:hlinkClick r:id="rId3" action="ppaction://hlinksldjump"/>
          </p:cNvPr>
          <p:cNvSpPr/>
          <p:nvPr/>
        </p:nvSpPr>
        <p:spPr>
          <a:xfrm>
            <a:off x="889447" y="2062941"/>
            <a:ext cx="8384033" cy="57717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en-US" sz="2800" dirty="0" smtClean="0">
                <a:solidFill>
                  <a:schemeClr val="tx1">
                    <a:lumMod val="50000"/>
                    <a:lumOff val="50000"/>
                  </a:schemeClr>
                </a:solidFill>
              </a:rPr>
              <a:t>MVNO</a:t>
            </a:r>
            <a:r>
              <a:rPr lang="ru-RU" sz="2800" dirty="0" smtClean="0">
                <a:solidFill>
                  <a:schemeClr val="tx1">
                    <a:lumMod val="50000"/>
                    <a:lumOff val="50000"/>
                  </a:schemeClr>
                </a:solidFill>
              </a:rPr>
              <a:t>: изменений в приказы (правила применения)</a:t>
            </a:r>
            <a:endParaRPr lang="ru-RU" sz="2800" dirty="0">
              <a:solidFill>
                <a:schemeClr val="tx1">
                  <a:lumMod val="50000"/>
                  <a:lumOff val="50000"/>
                </a:schemeClr>
              </a:solidFill>
            </a:endParaRPr>
          </a:p>
        </p:txBody>
      </p:sp>
      <p:sp>
        <p:nvSpPr>
          <p:cNvPr id="6" name="Прямоугольник 5"/>
          <p:cNvSpPr/>
          <p:nvPr/>
        </p:nvSpPr>
        <p:spPr>
          <a:xfrm>
            <a:off x="704529" y="2060848"/>
            <a:ext cx="186951" cy="57996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9" name="Объект 3"/>
          <p:cNvSpPr>
            <a:spLocks noGrp="1"/>
          </p:cNvSpPr>
          <p:nvPr>
            <p:ph sz="quarter" idx="15"/>
          </p:nvPr>
        </p:nvSpPr>
        <p:spPr>
          <a:xfrm>
            <a:off x="200472" y="1196752"/>
            <a:ext cx="9506190" cy="394575"/>
          </a:xfrm>
        </p:spPr>
        <p:txBody>
          <a:bodyPr/>
          <a:lstStyle/>
          <a:p>
            <a:pPr algn="just"/>
            <a:r>
              <a:rPr lang="ru-RU" dirty="0"/>
              <a:t>Для целей совместного использования средств связи</a:t>
            </a:r>
          </a:p>
        </p:txBody>
      </p:sp>
      <p:sp>
        <p:nvSpPr>
          <p:cNvPr id="4" name="Прямоугольник 3"/>
          <p:cNvSpPr/>
          <p:nvPr/>
        </p:nvSpPr>
        <p:spPr>
          <a:xfrm>
            <a:off x="713552" y="2655848"/>
            <a:ext cx="8559927" cy="584775"/>
          </a:xfrm>
          <a:prstGeom prst="rect">
            <a:avLst/>
          </a:prstGeom>
        </p:spPr>
        <p:txBody>
          <a:bodyPr wrap="square">
            <a:spAutoFit/>
          </a:bodyPr>
          <a:lstStyle/>
          <a:p>
            <a:pPr algn="r"/>
            <a:r>
              <a:rPr lang="ru-RU" sz="1600" b="1" dirty="0" smtClean="0"/>
              <a:t>Адрес: </a:t>
            </a:r>
            <a:r>
              <a:rPr lang="en-US" sz="1600" dirty="0"/>
              <a:t>http://regulation.gov.ru/project/17021.html?point=view_project&amp;stage=2&amp;stage_id=11931</a:t>
            </a:r>
            <a:endParaRPr lang="ru-RU" sz="1600" dirty="0" smtClean="0"/>
          </a:p>
          <a:p>
            <a:pPr algn="r"/>
            <a:r>
              <a:rPr lang="ru-RU" sz="1600" b="1" dirty="0" smtClean="0"/>
              <a:t>Статус: </a:t>
            </a:r>
            <a:r>
              <a:rPr lang="ru-RU" sz="1600" dirty="0" smtClean="0"/>
              <a:t>доработан по результатам публичного обсуждения, обсуждается повторно</a:t>
            </a:r>
            <a:endParaRPr lang="ru-RU" sz="1600" dirty="0"/>
          </a:p>
        </p:txBody>
      </p:sp>
      <p:sp>
        <p:nvSpPr>
          <p:cNvPr id="8" name="Прямоугольник 7">
            <a:hlinkClick r:id="rId3" action="ppaction://hlinksldjump"/>
          </p:cNvPr>
          <p:cNvSpPr/>
          <p:nvPr/>
        </p:nvSpPr>
        <p:spPr>
          <a:xfrm>
            <a:off x="889447" y="3622480"/>
            <a:ext cx="8384033" cy="57717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en-US" sz="2800" dirty="0" smtClean="0">
                <a:solidFill>
                  <a:schemeClr val="tx1">
                    <a:lumMod val="50000"/>
                    <a:lumOff val="50000"/>
                  </a:schemeClr>
                </a:solidFill>
              </a:rPr>
              <a:t>LTE-450 (</a:t>
            </a:r>
            <a:r>
              <a:rPr lang="ru-RU" sz="2800" dirty="0" smtClean="0">
                <a:solidFill>
                  <a:schemeClr val="tx1">
                    <a:lumMod val="50000"/>
                    <a:lumOff val="50000"/>
                  </a:schemeClr>
                </a:solidFill>
              </a:rPr>
              <a:t>абонентские терминалы</a:t>
            </a:r>
            <a:r>
              <a:rPr lang="en-US" sz="2800" dirty="0" smtClean="0">
                <a:solidFill>
                  <a:schemeClr val="tx1">
                    <a:lumMod val="50000"/>
                    <a:lumOff val="50000"/>
                  </a:schemeClr>
                </a:solidFill>
              </a:rPr>
              <a:t>)</a:t>
            </a:r>
            <a:endParaRPr lang="ru-RU" sz="2800" dirty="0">
              <a:solidFill>
                <a:schemeClr val="tx1">
                  <a:lumMod val="50000"/>
                  <a:lumOff val="50000"/>
                </a:schemeClr>
              </a:solidFill>
            </a:endParaRPr>
          </a:p>
        </p:txBody>
      </p:sp>
      <p:sp>
        <p:nvSpPr>
          <p:cNvPr id="9" name="Прямоугольник 8"/>
          <p:cNvSpPr/>
          <p:nvPr/>
        </p:nvSpPr>
        <p:spPr>
          <a:xfrm>
            <a:off x="704529" y="3620387"/>
            <a:ext cx="186951" cy="57996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1" name="Прямоугольник 10"/>
          <p:cNvSpPr/>
          <p:nvPr/>
        </p:nvSpPr>
        <p:spPr>
          <a:xfrm>
            <a:off x="713552" y="4203034"/>
            <a:ext cx="8559927" cy="338554"/>
          </a:xfrm>
          <a:prstGeom prst="rect">
            <a:avLst/>
          </a:prstGeom>
        </p:spPr>
        <p:txBody>
          <a:bodyPr wrap="square">
            <a:spAutoFit/>
          </a:bodyPr>
          <a:lstStyle/>
          <a:p>
            <a:pPr algn="r"/>
            <a:r>
              <a:rPr lang="ru-RU" sz="1600" dirty="0" smtClean="0"/>
              <a:t>Идет публичное обсуждение проекта приказа (</a:t>
            </a:r>
            <a:r>
              <a:rPr lang="en-US" sz="1600" dirty="0" smtClean="0"/>
              <a:t>www.regulation.gov.ru</a:t>
            </a:r>
            <a:r>
              <a:rPr lang="ru-RU" sz="1600" dirty="0" smtClean="0"/>
              <a:t>)</a:t>
            </a:r>
            <a:endParaRPr lang="ru-RU" sz="1600" dirty="0"/>
          </a:p>
        </p:txBody>
      </p:sp>
      <p:sp>
        <p:nvSpPr>
          <p:cNvPr id="12" name="Прямоугольник 11">
            <a:hlinkClick r:id="rId3" action="ppaction://hlinksldjump"/>
          </p:cNvPr>
          <p:cNvSpPr/>
          <p:nvPr/>
        </p:nvSpPr>
        <p:spPr>
          <a:xfrm>
            <a:off x="889447" y="5085184"/>
            <a:ext cx="8384033" cy="57717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en-US" sz="2800" dirty="0" smtClean="0">
                <a:solidFill>
                  <a:schemeClr val="tx1">
                    <a:lumMod val="50000"/>
                    <a:lumOff val="50000"/>
                  </a:schemeClr>
                </a:solidFill>
              </a:rPr>
              <a:t>M2M</a:t>
            </a:r>
            <a:r>
              <a:rPr lang="ru-RU" sz="2800" dirty="0" smtClean="0">
                <a:solidFill>
                  <a:schemeClr val="tx1">
                    <a:lumMod val="50000"/>
                    <a:lumOff val="50000"/>
                  </a:schemeClr>
                </a:solidFill>
              </a:rPr>
              <a:t> (</a:t>
            </a:r>
            <a:r>
              <a:rPr lang="en-US" sz="2800" dirty="0" err="1" smtClean="0">
                <a:solidFill>
                  <a:schemeClr val="tx1">
                    <a:lumMod val="50000"/>
                    <a:lumOff val="50000"/>
                  </a:schemeClr>
                </a:solidFill>
              </a:rPr>
              <a:t>IoT</a:t>
            </a:r>
            <a:r>
              <a:rPr lang="ru-RU" sz="2800" dirty="0" smtClean="0">
                <a:solidFill>
                  <a:schemeClr val="tx1">
                    <a:lumMod val="50000"/>
                    <a:lumOff val="50000"/>
                  </a:schemeClr>
                </a:solidFill>
              </a:rPr>
              <a:t>)</a:t>
            </a:r>
            <a:endParaRPr lang="ru-RU" sz="2800" dirty="0">
              <a:solidFill>
                <a:schemeClr val="tx1">
                  <a:lumMod val="50000"/>
                  <a:lumOff val="50000"/>
                </a:schemeClr>
              </a:solidFill>
            </a:endParaRPr>
          </a:p>
        </p:txBody>
      </p:sp>
      <p:sp>
        <p:nvSpPr>
          <p:cNvPr id="13" name="Прямоугольник 12"/>
          <p:cNvSpPr/>
          <p:nvPr/>
        </p:nvSpPr>
        <p:spPr>
          <a:xfrm>
            <a:off x="704529" y="5083091"/>
            <a:ext cx="186951" cy="57996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4" name="Прямоугольник 13"/>
          <p:cNvSpPr/>
          <p:nvPr/>
        </p:nvSpPr>
        <p:spPr>
          <a:xfrm>
            <a:off x="713552" y="5665738"/>
            <a:ext cx="8559927" cy="338554"/>
          </a:xfrm>
          <a:prstGeom prst="rect">
            <a:avLst/>
          </a:prstGeom>
        </p:spPr>
        <p:txBody>
          <a:bodyPr wrap="square">
            <a:spAutoFit/>
          </a:bodyPr>
          <a:lstStyle/>
          <a:p>
            <a:pPr algn="r"/>
            <a:r>
              <a:rPr lang="ru-RU" sz="1600" dirty="0"/>
              <a:t>Требования в процессе разработки</a:t>
            </a:r>
          </a:p>
        </p:txBody>
      </p:sp>
    </p:spTree>
    <p:extLst>
      <p:ext uri="{BB962C8B-B14F-4D97-AF65-F5344CB8AC3E}">
        <p14:creationId xmlns:p14="http://schemas.microsoft.com/office/powerpoint/2010/main" val="29730912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27</a:t>
            </a:fld>
            <a:endParaRPr lang="ru-RU" sz="3100" spc="-300" dirty="0"/>
          </a:p>
        </p:txBody>
      </p:sp>
      <p:sp>
        <p:nvSpPr>
          <p:cNvPr id="3" name="Заголовок 2"/>
          <p:cNvSpPr>
            <a:spLocks noGrp="1"/>
          </p:cNvSpPr>
          <p:nvPr>
            <p:ph type="title"/>
          </p:nvPr>
        </p:nvSpPr>
        <p:spPr>
          <a:xfrm>
            <a:off x="1105008" y="325085"/>
            <a:ext cx="5864216" cy="504714"/>
          </a:xfrm>
        </p:spPr>
        <p:txBody>
          <a:bodyPr/>
          <a:lstStyle/>
          <a:p>
            <a:pPr marL="179388"/>
            <a:r>
              <a:rPr lang="ru-RU" dirty="0">
                <a:solidFill>
                  <a:schemeClr val="tx1">
                    <a:lumMod val="50000"/>
                    <a:lumOff val="50000"/>
                  </a:schemeClr>
                </a:solidFill>
              </a:rPr>
              <a:t>Планы по принятию НПА</a:t>
            </a:r>
          </a:p>
        </p:txBody>
      </p:sp>
      <p:sp>
        <p:nvSpPr>
          <p:cNvPr id="19" name="Объект 3"/>
          <p:cNvSpPr>
            <a:spLocks noGrp="1"/>
          </p:cNvSpPr>
          <p:nvPr>
            <p:ph sz="quarter" idx="15"/>
          </p:nvPr>
        </p:nvSpPr>
        <p:spPr>
          <a:xfrm>
            <a:off x="200472" y="1196752"/>
            <a:ext cx="9506190" cy="394575"/>
          </a:xfrm>
        </p:spPr>
        <p:txBody>
          <a:bodyPr/>
          <a:lstStyle/>
          <a:p>
            <a:pPr algn="just"/>
            <a:r>
              <a:rPr lang="ru-RU" dirty="0"/>
              <a:t>В</a:t>
            </a:r>
            <a:r>
              <a:rPr lang="ru-RU" dirty="0" smtClean="0"/>
              <a:t> </a:t>
            </a:r>
            <a:r>
              <a:rPr lang="ru-RU" dirty="0"/>
              <a:t>системе обязательного подтверждения соответствия средств связи</a:t>
            </a:r>
            <a:endParaRPr lang="ru-RU" sz="1600" dirty="0">
              <a:solidFill>
                <a:srgbClr val="000000"/>
              </a:solidFill>
            </a:endParaRPr>
          </a:p>
        </p:txBody>
      </p:sp>
      <p:sp>
        <p:nvSpPr>
          <p:cNvPr id="24" name="Прямоугольник 23">
            <a:hlinkClick r:id="" action="ppaction://noaction"/>
          </p:cNvPr>
          <p:cNvSpPr/>
          <p:nvPr/>
        </p:nvSpPr>
        <p:spPr>
          <a:xfrm>
            <a:off x="826461" y="4365104"/>
            <a:ext cx="8465070" cy="136815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2800" dirty="0">
                <a:solidFill>
                  <a:schemeClr val="tx1">
                    <a:lumMod val="50000"/>
                    <a:lumOff val="50000"/>
                  </a:schemeClr>
                </a:solidFill>
              </a:rPr>
              <a:t>Изменения в правила применения АТ стандарта LTE в целях совместимости используемых терминалов для обеспечения их работы с RCS услугами в </a:t>
            </a:r>
            <a:r>
              <a:rPr lang="ru-RU" sz="2800" dirty="0" smtClean="0">
                <a:solidFill>
                  <a:schemeClr val="tx1">
                    <a:lumMod val="50000"/>
                    <a:lumOff val="50000"/>
                  </a:schemeClr>
                </a:solidFill>
              </a:rPr>
              <a:t>РФ</a:t>
            </a:r>
            <a:endParaRPr lang="ru-RU" sz="2800" dirty="0">
              <a:solidFill>
                <a:schemeClr val="tx1">
                  <a:lumMod val="50000"/>
                  <a:lumOff val="50000"/>
                </a:schemeClr>
              </a:solidFill>
            </a:endParaRPr>
          </a:p>
        </p:txBody>
      </p:sp>
      <p:sp>
        <p:nvSpPr>
          <p:cNvPr id="25" name="Прямоугольник 24"/>
          <p:cNvSpPr/>
          <p:nvPr/>
        </p:nvSpPr>
        <p:spPr>
          <a:xfrm>
            <a:off x="659596" y="4365104"/>
            <a:ext cx="166865" cy="136815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26" name="Прямоугольник 25"/>
          <p:cNvSpPr/>
          <p:nvPr/>
        </p:nvSpPr>
        <p:spPr>
          <a:xfrm>
            <a:off x="650570" y="5733256"/>
            <a:ext cx="8671255" cy="338554"/>
          </a:xfrm>
          <a:prstGeom prst="rect">
            <a:avLst/>
          </a:prstGeom>
        </p:spPr>
        <p:txBody>
          <a:bodyPr wrap="square">
            <a:spAutoFit/>
          </a:bodyPr>
          <a:lstStyle/>
          <a:p>
            <a:pPr algn="r"/>
            <a:r>
              <a:rPr lang="ru-RU" sz="1600" dirty="0"/>
              <a:t>Требования в процессе </a:t>
            </a:r>
            <a:r>
              <a:rPr lang="ru-RU" sz="1600" dirty="0" smtClean="0"/>
              <a:t>разработки</a:t>
            </a:r>
            <a:endParaRPr lang="ru-RU" sz="1600" dirty="0"/>
          </a:p>
        </p:txBody>
      </p:sp>
      <p:sp>
        <p:nvSpPr>
          <p:cNvPr id="10" name="Прямоугольник 9">
            <a:hlinkClick r:id="" action="ppaction://noaction"/>
          </p:cNvPr>
          <p:cNvSpPr/>
          <p:nvPr/>
        </p:nvSpPr>
        <p:spPr>
          <a:xfrm>
            <a:off x="826461" y="2206591"/>
            <a:ext cx="8465070" cy="50161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en-US" sz="2800" dirty="0">
                <a:solidFill>
                  <a:schemeClr val="tx1">
                    <a:lumMod val="50000"/>
                    <a:lumOff val="50000"/>
                  </a:schemeClr>
                </a:solidFill>
              </a:rPr>
              <a:t>LTE Advanced </a:t>
            </a:r>
            <a:r>
              <a:rPr lang="en-US" sz="2800" dirty="0" smtClean="0">
                <a:solidFill>
                  <a:schemeClr val="tx1">
                    <a:lumMod val="50000"/>
                    <a:lumOff val="50000"/>
                  </a:schemeClr>
                </a:solidFill>
              </a:rPr>
              <a:t>PRO</a:t>
            </a:r>
            <a:r>
              <a:rPr lang="ru-RU" sz="2800" dirty="0" smtClean="0">
                <a:solidFill>
                  <a:schemeClr val="tx1">
                    <a:lumMod val="50000"/>
                    <a:lumOff val="50000"/>
                  </a:schemeClr>
                </a:solidFill>
              </a:rPr>
              <a:t> (БС и Ретрансляторы; АТ)</a:t>
            </a:r>
            <a:endParaRPr lang="ru-RU" sz="2800" dirty="0">
              <a:solidFill>
                <a:schemeClr val="tx1">
                  <a:lumMod val="50000"/>
                  <a:lumOff val="50000"/>
                </a:schemeClr>
              </a:solidFill>
            </a:endParaRPr>
          </a:p>
        </p:txBody>
      </p:sp>
      <p:sp>
        <p:nvSpPr>
          <p:cNvPr id="13" name="Прямоугольник 12"/>
          <p:cNvSpPr/>
          <p:nvPr/>
        </p:nvSpPr>
        <p:spPr>
          <a:xfrm>
            <a:off x="659595" y="2204864"/>
            <a:ext cx="157841" cy="5040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4" name="Прямоугольник 13"/>
          <p:cNvSpPr/>
          <p:nvPr/>
        </p:nvSpPr>
        <p:spPr>
          <a:xfrm>
            <a:off x="650570" y="2704308"/>
            <a:ext cx="8671255" cy="338554"/>
          </a:xfrm>
          <a:prstGeom prst="rect">
            <a:avLst/>
          </a:prstGeom>
        </p:spPr>
        <p:txBody>
          <a:bodyPr wrap="square">
            <a:spAutoFit/>
          </a:bodyPr>
          <a:lstStyle/>
          <a:p>
            <a:pPr algn="r"/>
            <a:r>
              <a:rPr lang="ru-RU" sz="1600" dirty="0" smtClean="0"/>
              <a:t>Требования в процессе разработки</a:t>
            </a:r>
            <a:endParaRPr lang="ru-RU" sz="1600" dirty="0"/>
          </a:p>
        </p:txBody>
      </p:sp>
      <p:sp>
        <p:nvSpPr>
          <p:cNvPr id="15" name="Прямоугольник 14">
            <a:hlinkClick r:id="" action="ppaction://noaction"/>
          </p:cNvPr>
          <p:cNvSpPr/>
          <p:nvPr/>
        </p:nvSpPr>
        <p:spPr>
          <a:xfrm>
            <a:off x="817436" y="3258886"/>
            <a:ext cx="8465070" cy="50161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en-US" sz="2800" dirty="0" err="1">
                <a:solidFill>
                  <a:schemeClr val="tx1">
                    <a:lumMod val="50000"/>
                    <a:lumOff val="50000"/>
                  </a:schemeClr>
                </a:solidFill>
              </a:rPr>
              <a:t>WiFi</a:t>
            </a:r>
            <a:r>
              <a:rPr lang="en-US" sz="2800" dirty="0">
                <a:solidFill>
                  <a:schemeClr val="tx1">
                    <a:lumMod val="50000"/>
                    <a:lumOff val="50000"/>
                  </a:schemeClr>
                </a:solidFill>
              </a:rPr>
              <a:t> calling</a:t>
            </a:r>
            <a:endParaRPr lang="ru-RU" sz="2800" dirty="0">
              <a:solidFill>
                <a:schemeClr val="tx1">
                  <a:lumMod val="50000"/>
                  <a:lumOff val="50000"/>
                </a:schemeClr>
              </a:solidFill>
            </a:endParaRPr>
          </a:p>
        </p:txBody>
      </p:sp>
      <p:sp>
        <p:nvSpPr>
          <p:cNvPr id="16" name="Прямоугольник 15"/>
          <p:cNvSpPr/>
          <p:nvPr/>
        </p:nvSpPr>
        <p:spPr>
          <a:xfrm>
            <a:off x="650570" y="3257159"/>
            <a:ext cx="175891" cy="5040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7" name="Прямоугольник 16"/>
          <p:cNvSpPr/>
          <p:nvPr/>
        </p:nvSpPr>
        <p:spPr>
          <a:xfrm>
            <a:off x="641545" y="3756603"/>
            <a:ext cx="8671255" cy="338554"/>
          </a:xfrm>
          <a:prstGeom prst="rect">
            <a:avLst/>
          </a:prstGeom>
        </p:spPr>
        <p:txBody>
          <a:bodyPr wrap="square">
            <a:spAutoFit/>
          </a:bodyPr>
          <a:lstStyle/>
          <a:p>
            <a:pPr algn="r"/>
            <a:r>
              <a:rPr lang="ru-RU" sz="1600" dirty="0" smtClean="0"/>
              <a:t>Требования в процессе разработки</a:t>
            </a:r>
            <a:endParaRPr lang="ru-RU" sz="1600" dirty="0"/>
          </a:p>
        </p:txBody>
      </p:sp>
    </p:spTree>
    <p:extLst>
      <p:ext uri="{BB962C8B-B14F-4D97-AF65-F5344CB8AC3E}">
        <p14:creationId xmlns:p14="http://schemas.microsoft.com/office/powerpoint/2010/main" val="9927681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28</a:t>
            </a:fld>
            <a:endParaRPr lang="ru-RU" sz="3100" spc="-300" dirty="0"/>
          </a:p>
        </p:txBody>
      </p:sp>
      <p:sp>
        <p:nvSpPr>
          <p:cNvPr id="3" name="Заголовок 2"/>
          <p:cNvSpPr>
            <a:spLocks noGrp="1"/>
          </p:cNvSpPr>
          <p:nvPr>
            <p:ph type="title"/>
          </p:nvPr>
        </p:nvSpPr>
        <p:spPr>
          <a:xfrm>
            <a:off x="1105008" y="325085"/>
            <a:ext cx="5864216" cy="504714"/>
          </a:xfrm>
        </p:spPr>
        <p:txBody>
          <a:bodyPr/>
          <a:lstStyle/>
          <a:p>
            <a:pPr marL="179388"/>
            <a:r>
              <a:rPr lang="ru-RU" dirty="0">
                <a:solidFill>
                  <a:schemeClr val="tx1">
                    <a:lumMod val="50000"/>
                    <a:lumOff val="50000"/>
                  </a:schemeClr>
                </a:solidFill>
              </a:rPr>
              <a:t>Планы по принятию НПА</a:t>
            </a:r>
          </a:p>
        </p:txBody>
      </p:sp>
      <p:sp>
        <p:nvSpPr>
          <p:cNvPr id="19" name="Объект 3"/>
          <p:cNvSpPr>
            <a:spLocks noGrp="1"/>
          </p:cNvSpPr>
          <p:nvPr>
            <p:ph sz="quarter" idx="15"/>
          </p:nvPr>
        </p:nvSpPr>
        <p:spPr>
          <a:xfrm>
            <a:off x="200472" y="1196752"/>
            <a:ext cx="9506190" cy="394575"/>
          </a:xfrm>
        </p:spPr>
        <p:txBody>
          <a:bodyPr/>
          <a:lstStyle/>
          <a:p>
            <a:pPr algn="just"/>
            <a:r>
              <a:rPr lang="ru-RU" dirty="0"/>
              <a:t>В</a:t>
            </a:r>
            <a:r>
              <a:rPr lang="ru-RU" dirty="0" smtClean="0"/>
              <a:t> </a:t>
            </a:r>
            <a:r>
              <a:rPr lang="ru-RU" dirty="0"/>
              <a:t>системе обязательного подтверждения соответствия средств связи</a:t>
            </a:r>
            <a:endParaRPr lang="ru-RU" sz="1600" dirty="0">
              <a:solidFill>
                <a:srgbClr val="000000"/>
              </a:solidFill>
            </a:endParaRPr>
          </a:p>
        </p:txBody>
      </p:sp>
      <p:sp>
        <p:nvSpPr>
          <p:cNvPr id="24" name="Прямоугольник 23">
            <a:hlinkClick r:id="" action="ppaction://noaction"/>
          </p:cNvPr>
          <p:cNvSpPr/>
          <p:nvPr/>
        </p:nvSpPr>
        <p:spPr>
          <a:xfrm>
            <a:off x="785560" y="3893236"/>
            <a:ext cx="8559928" cy="50161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2800" dirty="0" smtClean="0">
                <a:solidFill>
                  <a:schemeClr val="tx1">
                    <a:lumMod val="50000"/>
                    <a:lumOff val="50000"/>
                  </a:schemeClr>
                </a:solidFill>
              </a:rPr>
              <a:t>ВОЛС</a:t>
            </a:r>
            <a:endParaRPr lang="ru-RU" sz="2800" dirty="0">
              <a:solidFill>
                <a:schemeClr val="tx1">
                  <a:lumMod val="50000"/>
                  <a:lumOff val="50000"/>
                </a:schemeClr>
              </a:solidFill>
            </a:endParaRPr>
          </a:p>
        </p:txBody>
      </p:sp>
      <p:sp>
        <p:nvSpPr>
          <p:cNvPr id="25" name="Прямоугольник 24"/>
          <p:cNvSpPr/>
          <p:nvPr/>
        </p:nvSpPr>
        <p:spPr>
          <a:xfrm>
            <a:off x="703482" y="3891509"/>
            <a:ext cx="137736" cy="50404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26" name="Прямоугольник 25"/>
          <p:cNvSpPr/>
          <p:nvPr/>
        </p:nvSpPr>
        <p:spPr>
          <a:xfrm>
            <a:off x="609669" y="4390953"/>
            <a:ext cx="8768423" cy="830997"/>
          </a:xfrm>
          <a:prstGeom prst="rect">
            <a:avLst/>
          </a:prstGeom>
        </p:spPr>
        <p:txBody>
          <a:bodyPr wrap="square">
            <a:spAutoFit/>
          </a:bodyPr>
          <a:lstStyle/>
          <a:p>
            <a:pPr algn="r"/>
            <a:r>
              <a:rPr lang="ru-RU" sz="1600" dirty="0"/>
              <a:t>Изменения в Правила применения оптических кабелей связи, пассивных оптических устройств и устройств для сварки оптических волокон, утвержденные приказом </a:t>
            </a:r>
            <a:r>
              <a:rPr lang="ru-RU" sz="1600" dirty="0" err="1"/>
              <a:t>Мининформсвязи</a:t>
            </a:r>
            <a:r>
              <a:rPr lang="ru-RU" sz="1600" dirty="0"/>
              <a:t> РФ от 19.04.2006 № 47</a:t>
            </a:r>
          </a:p>
        </p:txBody>
      </p:sp>
      <p:sp>
        <p:nvSpPr>
          <p:cNvPr id="11" name="Прямоугольник 10">
            <a:hlinkClick r:id="" action="ppaction://noaction"/>
          </p:cNvPr>
          <p:cNvSpPr/>
          <p:nvPr/>
        </p:nvSpPr>
        <p:spPr>
          <a:xfrm>
            <a:off x="776535" y="5373216"/>
            <a:ext cx="8559928" cy="934024"/>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2800" dirty="0" smtClean="0">
                <a:solidFill>
                  <a:schemeClr val="tx1">
                    <a:lumMod val="50000"/>
                    <a:lumOff val="50000"/>
                  </a:schemeClr>
                </a:solidFill>
              </a:rPr>
              <a:t>Исключение </a:t>
            </a:r>
            <a:r>
              <a:rPr lang="ru-RU" sz="2800" dirty="0">
                <a:solidFill>
                  <a:schemeClr val="tx1">
                    <a:lumMod val="50000"/>
                    <a:lumOff val="50000"/>
                  </a:schemeClr>
                </a:solidFill>
              </a:rPr>
              <a:t>из правил применения избыточных </a:t>
            </a:r>
            <a:r>
              <a:rPr lang="ru-RU" sz="2800" dirty="0" smtClean="0">
                <a:solidFill>
                  <a:schemeClr val="tx1">
                    <a:lumMod val="50000"/>
                    <a:lumOff val="50000"/>
                  </a:schemeClr>
                </a:solidFill>
              </a:rPr>
              <a:t>требований</a:t>
            </a:r>
            <a:endParaRPr lang="ru-RU" sz="2800" dirty="0">
              <a:solidFill>
                <a:schemeClr val="tx1">
                  <a:lumMod val="50000"/>
                  <a:lumOff val="50000"/>
                </a:schemeClr>
              </a:solidFill>
            </a:endParaRPr>
          </a:p>
        </p:txBody>
      </p:sp>
      <p:sp>
        <p:nvSpPr>
          <p:cNvPr id="12" name="Прямоугольник 11"/>
          <p:cNvSpPr/>
          <p:nvPr/>
        </p:nvSpPr>
        <p:spPr>
          <a:xfrm>
            <a:off x="694457" y="5370786"/>
            <a:ext cx="137736" cy="93853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0" name="Прямоугольник 9">
            <a:hlinkClick r:id="" action="ppaction://noaction"/>
          </p:cNvPr>
          <p:cNvSpPr/>
          <p:nvPr/>
        </p:nvSpPr>
        <p:spPr>
          <a:xfrm>
            <a:off x="785560" y="1988840"/>
            <a:ext cx="8559928" cy="1375171"/>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2800" dirty="0">
                <a:solidFill>
                  <a:schemeClr val="tx1">
                    <a:lumMod val="50000"/>
                    <a:lumOff val="50000"/>
                  </a:schemeClr>
                </a:solidFill>
              </a:rPr>
              <a:t>Изменения в Административные регламенты </a:t>
            </a:r>
            <a:r>
              <a:rPr lang="ru-RU" sz="2800" dirty="0" err="1">
                <a:solidFill>
                  <a:schemeClr val="tx1">
                    <a:lumMod val="50000"/>
                    <a:lumOff val="50000"/>
                  </a:schemeClr>
                </a:solidFill>
              </a:rPr>
              <a:t>Россвязи</a:t>
            </a:r>
            <a:r>
              <a:rPr lang="ru-RU" sz="2800" dirty="0">
                <a:solidFill>
                  <a:schemeClr val="tx1">
                    <a:lumMod val="50000"/>
                    <a:lumOff val="50000"/>
                  </a:schemeClr>
                </a:solidFill>
              </a:rPr>
              <a:t> (два в одном) - доступная среда для инвалидов + возврат госпошлины за </a:t>
            </a:r>
            <a:r>
              <a:rPr lang="ru-RU" sz="2800" dirty="0" smtClean="0">
                <a:solidFill>
                  <a:schemeClr val="tx1">
                    <a:lumMod val="50000"/>
                    <a:lumOff val="50000"/>
                  </a:schemeClr>
                </a:solidFill>
              </a:rPr>
              <a:t>декларацию</a:t>
            </a:r>
            <a:endParaRPr lang="ru-RU" sz="2800" dirty="0">
              <a:solidFill>
                <a:schemeClr val="tx1">
                  <a:lumMod val="50000"/>
                  <a:lumOff val="50000"/>
                </a:schemeClr>
              </a:solidFill>
            </a:endParaRPr>
          </a:p>
        </p:txBody>
      </p:sp>
      <p:sp>
        <p:nvSpPr>
          <p:cNvPr id="13" name="Прямоугольник 12"/>
          <p:cNvSpPr/>
          <p:nvPr/>
        </p:nvSpPr>
        <p:spPr>
          <a:xfrm>
            <a:off x="703482" y="1984511"/>
            <a:ext cx="137736" cy="138181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4" name="Прямоугольник 13"/>
          <p:cNvSpPr/>
          <p:nvPr/>
        </p:nvSpPr>
        <p:spPr>
          <a:xfrm>
            <a:off x="609669" y="3364012"/>
            <a:ext cx="8768423" cy="338554"/>
          </a:xfrm>
          <a:prstGeom prst="rect">
            <a:avLst/>
          </a:prstGeom>
        </p:spPr>
        <p:txBody>
          <a:bodyPr wrap="square">
            <a:spAutoFit/>
          </a:bodyPr>
          <a:lstStyle/>
          <a:p>
            <a:pPr algn="r"/>
            <a:r>
              <a:rPr lang="ru-RU" sz="1600" dirty="0" smtClean="0"/>
              <a:t>На регистрации в Минюсте России</a:t>
            </a:r>
            <a:endParaRPr lang="ru-RU" sz="1600" dirty="0"/>
          </a:p>
        </p:txBody>
      </p:sp>
    </p:spTree>
    <p:extLst>
      <p:ext uri="{BB962C8B-B14F-4D97-AF65-F5344CB8AC3E}">
        <p14:creationId xmlns:p14="http://schemas.microsoft.com/office/powerpoint/2010/main" val="15625173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29</a:t>
            </a:fld>
            <a:endParaRPr lang="ru-RU" sz="3100" spc="-300" dirty="0"/>
          </a:p>
        </p:txBody>
      </p:sp>
      <p:sp>
        <p:nvSpPr>
          <p:cNvPr id="3" name="Заголовок 2"/>
          <p:cNvSpPr>
            <a:spLocks noGrp="1"/>
          </p:cNvSpPr>
          <p:nvPr>
            <p:ph type="title"/>
          </p:nvPr>
        </p:nvSpPr>
        <p:spPr>
          <a:xfrm>
            <a:off x="1105008" y="325085"/>
            <a:ext cx="5864216" cy="504714"/>
          </a:xfrm>
        </p:spPr>
        <p:txBody>
          <a:bodyPr/>
          <a:lstStyle/>
          <a:p>
            <a:pPr marL="179388"/>
            <a:r>
              <a:rPr lang="ru-RU" dirty="0">
                <a:solidFill>
                  <a:schemeClr val="tx1">
                    <a:lumMod val="50000"/>
                    <a:lumOff val="50000"/>
                  </a:schemeClr>
                </a:solidFill>
              </a:rPr>
              <a:t>Планы по принятию НПА</a:t>
            </a:r>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Метрологическое обеспечение</a:t>
            </a:r>
            <a:endParaRPr lang="ru-RU" sz="1600" dirty="0">
              <a:solidFill>
                <a:srgbClr val="000000"/>
              </a:solidFill>
            </a:endParaRPr>
          </a:p>
        </p:txBody>
      </p:sp>
      <p:sp>
        <p:nvSpPr>
          <p:cNvPr id="4" name="Прямоугольник 3"/>
          <p:cNvSpPr/>
          <p:nvPr/>
        </p:nvSpPr>
        <p:spPr>
          <a:xfrm>
            <a:off x="344488" y="2132856"/>
            <a:ext cx="9145016" cy="4047262"/>
          </a:xfrm>
          <a:prstGeom prst="rect">
            <a:avLst/>
          </a:prstGeom>
        </p:spPr>
        <p:txBody>
          <a:bodyPr wrap="square">
            <a:spAutoFit/>
          </a:bodyPr>
          <a:lstStyle/>
          <a:p>
            <a:pPr algn="just"/>
            <a:r>
              <a:rPr lang="ru-RU" sz="1800" dirty="0" smtClean="0"/>
              <a:t>	</a:t>
            </a:r>
            <a:r>
              <a:rPr lang="ru-RU" sz="1800" dirty="0" err="1" smtClean="0"/>
              <a:t>Минкомсвязь</a:t>
            </a:r>
            <a:r>
              <a:rPr lang="ru-RU" sz="1800" dirty="0" smtClean="0"/>
              <a:t> </a:t>
            </a:r>
            <a:r>
              <a:rPr lang="ru-RU" sz="1800" dirty="0"/>
              <a:t>России осуществляет нормативно-правовое регулирование в областях деятельности, указанных в пунктах 9, 14 и 17 части 3 и в части 4 статьи 1 Федерального закона от 26 июня 2008 г. № 102-ФЗ «Об обеспечении единства измерений</a:t>
            </a:r>
            <a:r>
              <a:rPr lang="ru-RU" sz="1800" dirty="0" smtClean="0"/>
              <a:t>»</a:t>
            </a:r>
          </a:p>
          <a:p>
            <a:pPr algn="just"/>
            <a:endParaRPr lang="ru-RU" sz="1800" dirty="0" smtClean="0"/>
          </a:p>
          <a:p>
            <a:pPr algn="just"/>
            <a:r>
              <a:rPr lang="ru-RU" sz="1800" dirty="0" smtClean="0"/>
              <a:t>	ФЗ от </a:t>
            </a:r>
            <a:r>
              <a:rPr lang="ru-RU" sz="1800" dirty="0"/>
              <a:t>21 июля 2014 г. № 254-ФЗ «О внесении изменений в Федеральный закон «Об обеспечении единства измерений» в пункт 9 части 3 статьи 1 </a:t>
            </a:r>
            <a:r>
              <a:rPr lang="ru-RU" sz="1800" dirty="0" smtClean="0"/>
              <a:t>ФЗ </a:t>
            </a:r>
            <a:r>
              <a:rPr lang="ru-RU" sz="1800" dirty="0"/>
              <a:t>№ 102-ФЗ внесены изменения, в соответствии с которыми измерения, осуществляемые в целях обеспечения </a:t>
            </a:r>
            <a:r>
              <a:rPr lang="ru-RU" sz="1800" i="1" dirty="0"/>
              <a:t>целостности и устойчивости функционирования сети связи общего пользования</a:t>
            </a:r>
            <a:r>
              <a:rPr lang="ru-RU" sz="1800" dirty="0"/>
              <a:t>, </a:t>
            </a:r>
            <a:r>
              <a:rPr lang="ru-RU" sz="1800" u="sng" dirty="0"/>
              <a:t>отнесены к сфере государственного регулирования обеспечения единства измерений</a:t>
            </a:r>
            <a:r>
              <a:rPr lang="ru-RU" sz="1800" u="sng" dirty="0" smtClean="0"/>
              <a:t>.</a:t>
            </a:r>
          </a:p>
          <a:p>
            <a:pPr algn="just"/>
            <a:endParaRPr lang="ru-RU" sz="1800" u="sng" dirty="0"/>
          </a:p>
          <a:p>
            <a:pPr algn="just"/>
            <a:r>
              <a:rPr lang="ru-RU" sz="1800" dirty="0" smtClean="0"/>
              <a:t>	В </a:t>
            </a:r>
            <a:r>
              <a:rPr lang="ru-RU" sz="1800" dirty="0"/>
              <a:t>связи с этим </a:t>
            </a:r>
            <a:r>
              <a:rPr lang="ru-RU" sz="1800" dirty="0" err="1"/>
              <a:t>Минкомсвязь</a:t>
            </a:r>
            <a:r>
              <a:rPr lang="ru-RU" sz="1800" dirty="0"/>
              <a:t> России планирует разработать </a:t>
            </a:r>
            <a:r>
              <a:rPr lang="ru-RU" sz="1800" dirty="0" smtClean="0"/>
              <a:t>дополнения в приказ </a:t>
            </a:r>
            <a:r>
              <a:rPr lang="ru-RU" sz="1800" dirty="0" err="1"/>
              <a:t>Минкомсвязи</a:t>
            </a:r>
            <a:r>
              <a:rPr lang="ru-RU" sz="1800" dirty="0"/>
              <a:t> России от 25.12.2009 № 184 «Об утверждении перечня измерений, относящихся к сфере государственного регулирования обеспечения единства измерений, в части компетенции </a:t>
            </a:r>
            <a:r>
              <a:rPr lang="ru-RU" sz="1800" dirty="0" err="1" smtClean="0"/>
              <a:t>Минкомсвязи</a:t>
            </a:r>
            <a:r>
              <a:rPr lang="ru-RU" sz="1800" dirty="0" smtClean="0"/>
              <a:t> РФ</a:t>
            </a:r>
            <a:endParaRPr lang="ru-RU" sz="1800" dirty="0"/>
          </a:p>
        </p:txBody>
      </p:sp>
    </p:spTree>
    <p:extLst>
      <p:ext uri="{BB962C8B-B14F-4D97-AF65-F5344CB8AC3E}">
        <p14:creationId xmlns:p14="http://schemas.microsoft.com/office/powerpoint/2010/main" val="5327561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3</a:t>
            </a:fld>
            <a:endParaRPr lang="ru-RU" sz="3100" spc="-300" dirty="0"/>
          </a:p>
        </p:txBody>
      </p:sp>
      <p:sp>
        <p:nvSpPr>
          <p:cNvPr id="3" name="Название 2"/>
          <p:cNvSpPr>
            <a:spLocks noGrp="1"/>
          </p:cNvSpPr>
          <p:nvPr>
            <p:ph type="title"/>
          </p:nvPr>
        </p:nvSpPr>
        <p:spPr>
          <a:xfrm>
            <a:off x="1105008" y="325085"/>
            <a:ext cx="6872328" cy="504714"/>
          </a:xfrm>
        </p:spPr>
        <p:txBody>
          <a:bodyPr/>
          <a:lstStyle/>
          <a:p>
            <a:r>
              <a:rPr lang="ru-RU" dirty="0"/>
              <a:t>Прогрессивные изменения</a:t>
            </a:r>
          </a:p>
        </p:txBody>
      </p:sp>
      <p:sp>
        <p:nvSpPr>
          <p:cNvPr id="5" name="Содержимое 4"/>
          <p:cNvSpPr>
            <a:spLocks noGrp="1"/>
          </p:cNvSpPr>
          <p:nvPr>
            <p:ph sz="quarter" idx="15"/>
          </p:nvPr>
        </p:nvSpPr>
        <p:spPr/>
        <p:txBody>
          <a:bodyPr/>
          <a:lstStyle/>
          <a:p>
            <a:r>
              <a:rPr lang="ru-RU" dirty="0" smtClean="0"/>
              <a:t>Нормативное правовое регулирование</a:t>
            </a:r>
            <a:endParaRPr lang="ru-RU" dirty="0"/>
          </a:p>
        </p:txBody>
      </p:sp>
      <p:pic>
        <p:nvPicPr>
          <p:cNvPr id="19"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748" y="1772816"/>
            <a:ext cx="8445708" cy="3096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0" name="Rectangle 7"/>
          <p:cNvSpPr>
            <a:spLocks/>
          </p:cNvSpPr>
          <p:nvPr/>
        </p:nvSpPr>
        <p:spPr bwMode="auto">
          <a:xfrm>
            <a:off x="874504" y="1844824"/>
            <a:ext cx="7841958" cy="2521308"/>
          </a:xfrm>
          <a:prstGeom prst="rect">
            <a:avLst/>
          </a:prstGeom>
          <a:solidFill>
            <a:srgbClr val="E6E6E6"/>
          </a:solidFill>
          <a:ln>
            <a:noFill/>
          </a:ln>
          <a:extLst>
            <a:ext uri="{91240B29-F687-4F45-9708-019B960494DF}">
              <a14:hiddenLine xmlns:a14="http://schemas.microsoft.com/office/drawing/2010/main" w="12700">
                <a:solidFill>
                  <a:schemeClr val="tx1"/>
                </a:solidFill>
                <a:miter lim="800000"/>
                <a:headEnd/>
                <a:tailEnd/>
              </a14:hiddenLine>
            </a:ext>
          </a:extLst>
        </p:spPr>
        <p:txBody>
          <a:bodyPr lIns="108000" tIns="46800" rIns="108000" bIns="46800" anchor="ctr"/>
          <a:lstStyle/>
          <a:p>
            <a:pPr lvl="0" algn="just"/>
            <a:r>
              <a:rPr lang="ru-RU" sz="2000" b="1" dirty="0">
                <a:solidFill>
                  <a:srgbClr val="4D4D4D"/>
                </a:solidFill>
                <a:ea typeface="Gill Sans" charset="0"/>
                <a:cs typeface="Gill Sans" charset="0"/>
              </a:rPr>
              <a:t>Цели </a:t>
            </a:r>
            <a:r>
              <a:rPr lang="ru-RU" sz="2000" b="1" dirty="0" smtClean="0">
                <a:solidFill>
                  <a:srgbClr val="4D4D4D"/>
                </a:solidFill>
                <a:ea typeface="Gill Sans" charset="0"/>
                <a:cs typeface="Gill Sans" charset="0"/>
              </a:rPr>
              <a:t>регулирования:</a:t>
            </a:r>
            <a:endParaRPr lang="ru-RU" sz="2000" b="1" dirty="0">
              <a:solidFill>
                <a:srgbClr val="4D4D4D"/>
              </a:solidFill>
              <a:ea typeface="Gill Sans" charset="0"/>
              <a:cs typeface="Gill Sans" charset="0"/>
            </a:endParaRPr>
          </a:p>
          <a:p>
            <a:pPr lvl="0" algn="just"/>
            <a:r>
              <a:rPr lang="ru-RU" sz="2000" dirty="0">
                <a:solidFill>
                  <a:srgbClr val="4D4D4D"/>
                </a:solidFill>
                <a:ea typeface="Gill Sans" charset="0"/>
                <a:cs typeface="Gill Sans" charset="0"/>
              </a:rPr>
              <a:t>создание условий для оказания услуг связи на всей территории </a:t>
            </a:r>
            <a:r>
              <a:rPr lang="ru-RU" sz="2000" dirty="0" smtClean="0">
                <a:solidFill>
                  <a:srgbClr val="4D4D4D"/>
                </a:solidFill>
                <a:ea typeface="Gill Sans" charset="0"/>
                <a:cs typeface="Gill Sans" charset="0"/>
              </a:rPr>
              <a:t>РФ;</a:t>
            </a:r>
            <a:endParaRPr lang="ru-RU" sz="2000" dirty="0">
              <a:solidFill>
                <a:srgbClr val="4D4D4D"/>
              </a:solidFill>
              <a:ea typeface="Gill Sans" charset="0"/>
              <a:cs typeface="Gill Sans" charset="0"/>
            </a:endParaRPr>
          </a:p>
          <a:p>
            <a:pPr lvl="0" algn="just"/>
            <a:r>
              <a:rPr lang="ru-RU" sz="2000" dirty="0">
                <a:solidFill>
                  <a:srgbClr val="4D4D4D"/>
                </a:solidFill>
                <a:ea typeface="Gill Sans" charset="0"/>
                <a:cs typeface="Gill Sans" charset="0"/>
              </a:rPr>
              <a:t>содействие внедрению перспективных технологий</a:t>
            </a:r>
            <a:r>
              <a:rPr lang="ru-RU" sz="2000" dirty="0" smtClean="0">
                <a:solidFill>
                  <a:srgbClr val="4D4D4D"/>
                </a:solidFill>
                <a:ea typeface="Gill Sans" charset="0"/>
                <a:cs typeface="Gill Sans" charset="0"/>
              </a:rPr>
              <a:t>;</a:t>
            </a:r>
            <a:endParaRPr lang="ru-RU" sz="2000" dirty="0">
              <a:solidFill>
                <a:srgbClr val="4D4D4D"/>
              </a:solidFill>
              <a:ea typeface="Gill Sans" charset="0"/>
              <a:cs typeface="Gill Sans" charset="0"/>
            </a:endParaRPr>
          </a:p>
          <a:p>
            <a:pPr lvl="0" algn="just"/>
            <a:r>
              <a:rPr lang="ru-RU" sz="2000" dirty="0">
                <a:solidFill>
                  <a:srgbClr val="4D4D4D"/>
                </a:solidFill>
                <a:ea typeface="Gill Sans" charset="0"/>
                <a:cs typeface="Gill Sans" charset="0"/>
              </a:rPr>
              <a:t>создание условий для развития российской инфраструктуры </a:t>
            </a:r>
            <a:r>
              <a:rPr lang="ru-RU" sz="2000" dirty="0" smtClean="0">
                <a:solidFill>
                  <a:srgbClr val="4D4D4D"/>
                </a:solidFill>
                <a:ea typeface="Gill Sans" charset="0"/>
                <a:cs typeface="Gill Sans" charset="0"/>
              </a:rPr>
              <a:t>связи;</a:t>
            </a:r>
            <a:endParaRPr lang="ru-RU" sz="2000" dirty="0">
              <a:solidFill>
                <a:srgbClr val="4D4D4D"/>
              </a:solidFill>
              <a:ea typeface="Gill Sans" charset="0"/>
              <a:cs typeface="Gill Sans" charset="0"/>
            </a:endParaRPr>
          </a:p>
          <a:p>
            <a:pPr lvl="0" algn="just"/>
            <a:r>
              <a:rPr lang="ru-RU" sz="2000" dirty="0">
                <a:solidFill>
                  <a:srgbClr val="4D4D4D"/>
                </a:solidFill>
                <a:ea typeface="Gill Sans" charset="0"/>
                <a:cs typeface="Gill Sans" charset="0"/>
              </a:rPr>
              <a:t>защита интересов пользователей;</a:t>
            </a:r>
          </a:p>
          <a:p>
            <a:pPr lvl="0" algn="just"/>
            <a:r>
              <a:rPr lang="ru-RU" sz="2000" dirty="0">
                <a:solidFill>
                  <a:srgbClr val="4D4D4D"/>
                </a:solidFill>
                <a:ea typeface="Gill Sans" charset="0"/>
                <a:cs typeface="Gill Sans" charset="0"/>
              </a:rPr>
              <a:t>обеспечение эффективной и добросовестной конкуренции;</a:t>
            </a:r>
          </a:p>
          <a:p>
            <a:pPr lvl="0" algn="just"/>
            <a:r>
              <a:rPr lang="ru-RU" sz="1800" dirty="0">
                <a:solidFill>
                  <a:srgbClr val="4D4D4D"/>
                </a:solidFill>
                <a:ea typeface="Gill Sans" charset="0"/>
                <a:cs typeface="Gill Sans" charset="0"/>
              </a:rPr>
              <a:t>и т.д</a:t>
            </a:r>
            <a:r>
              <a:rPr lang="ru-RU" sz="1800" dirty="0" smtClean="0">
                <a:solidFill>
                  <a:srgbClr val="4D4D4D"/>
                </a:solidFill>
                <a:ea typeface="Gill Sans" charset="0"/>
                <a:cs typeface="Gill Sans" charset="0"/>
              </a:rPr>
              <a:t>.</a:t>
            </a:r>
            <a:r>
              <a:rPr lang="ru-RU" sz="1800" dirty="0">
                <a:solidFill>
                  <a:srgbClr val="4D4D4D"/>
                </a:solidFill>
                <a:ea typeface="Gill Sans" charset="0"/>
                <a:cs typeface="Gill Sans" charset="0"/>
              </a:rPr>
              <a:t> (статья 1. № 126-ФЗ «О связи»)</a:t>
            </a:r>
            <a:endParaRPr lang="ru-RU" sz="1800" b="1" dirty="0">
              <a:solidFill>
                <a:srgbClr val="4D4D4D"/>
              </a:solidFill>
              <a:ea typeface="Gill Sans" charset="0"/>
              <a:cs typeface="Gill Sans" charset="0"/>
            </a:endParaRPr>
          </a:p>
        </p:txBody>
      </p:sp>
      <p:pic>
        <p:nvPicPr>
          <p:cNvPr id="7"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512" y="4568649"/>
            <a:ext cx="8496944" cy="2203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8" name="Rectangle 7"/>
          <p:cNvSpPr>
            <a:spLocks/>
          </p:cNvSpPr>
          <p:nvPr/>
        </p:nvSpPr>
        <p:spPr bwMode="auto">
          <a:xfrm>
            <a:off x="873731" y="4682710"/>
            <a:ext cx="7902529" cy="1758148"/>
          </a:xfrm>
          <a:prstGeom prst="rect">
            <a:avLst/>
          </a:prstGeom>
          <a:solidFill>
            <a:srgbClr val="E6E6E6"/>
          </a:solidFill>
          <a:ln>
            <a:noFill/>
          </a:ln>
          <a:extLst>
            <a:ext uri="{91240B29-F687-4F45-9708-019B960494DF}">
              <a14:hiddenLine xmlns:a14="http://schemas.microsoft.com/office/drawing/2010/main" w="12700">
                <a:solidFill>
                  <a:schemeClr val="tx1"/>
                </a:solidFill>
                <a:miter lim="800000"/>
                <a:headEnd/>
                <a:tailEnd/>
              </a14:hiddenLine>
            </a:ext>
          </a:extLst>
        </p:spPr>
        <p:txBody>
          <a:bodyPr lIns="108000" tIns="46800" rIns="108000" bIns="46800" anchor="ctr"/>
          <a:lstStyle/>
          <a:p>
            <a:pPr lvl="0" algn="just"/>
            <a:r>
              <a:rPr lang="ru-RU" sz="1800" b="1" dirty="0" smtClean="0">
                <a:solidFill>
                  <a:srgbClr val="4D4D4D"/>
                </a:solidFill>
                <a:ea typeface="Gill Sans" charset="0"/>
                <a:cs typeface="Gill Sans" charset="0"/>
              </a:rPr>
              <a:t>Обязательные требования</a:t>
            </a:r>
            <a:r>
              <a:rPr lang="ru-RU" sz="1800" dirty="0" smtClean="0">
                <a:solidFill>
                  <a:srgbClr val="4D4D4D"/>
                </a:solidFill>
                <a:ea typeface="Gill Sans" charset="0"/>
                <a:cs typeface="Gill Sans" charset="0"/>
              </a:rPr>
              <a:t> к средствам связи устанавливаются в </a:t>
            </a:r>
            <a:r>
              <a:rPr lang="ru-RU" sz="1800" dirty="0">
                <a:solidFill>
                  <a:srgbClr val="4D4D4D"/>
                </a:solidFill>
                <a:ea typeface="Gill Sans" charset="0"/>
                <a:cs typeface="Gill Sans" charset="0"/>
              </a:rPr>
              <a:t>соответствии со статьей 41 Федерального закона от 7 июля 2003 г. № 126-Ф3 </a:t>
            </a:r>
            <a:r>
              <a:rPr lang="ru-RU" sz="1800" dirty="0" smtClean="0">
                <a:solidFill>
                  <a:srgbClr val="4D4D4D"/>
                </a:solidFill>
                <a:ea typeface="Gill Sans" charset="0"/>
                <a:cs typeface="Gill Sans" charset="0"/>
              </a:rPr>
              <a:t/>
            </a:r>
            <a:br>
              <a:rPr lang="ru-RU" sz="1800" dirty="0" smtClean="0">
                <a:solidFill>
                  <a:srgbClr val="4D4D4D"/>
                </a:solidFill>
                <a:ea typeface="Gill Sans" charset="0"/>
                <a:cs typeface="Gill Sans" charset="0"/>
              </a:rPr>
            </a:br>
            <a:r>
              <a:rPr lang="ru-RU" sz="1800" dirty="0" smtClean="0">
                <a:solidFill>
                  <a:srgbClr val="4D4D4D"/>
                </a:solidFill>
                <a:ea typeface="Gill Sans" charset="0"/>
                <a:cs typeface="Gill Sans" charset="0"/>
              </a:rPr>
              <a:t>«</a:t>
            </a:r>
            <a:r>
              <a:rPr lang="ru-RU" sz="1800" dirty="0">
                <a:solidFill>
                  <a:srgbClr val="4D4D4D"/>
                </a:solidFill>
                <a:ea typeface="Gill Sans" charset="0"/>
                <a:cs typeface="Gill Sans" charset="0"/>
              </a:rPr>
              <a:t>О связи» в целях обеспечения </a:t>
            </a:r>
            <a:r>
              <a:rPr lang="ru-RU" sz="1800" b="1" dirty="0" smtClean="0">
                <a:solidFill>
                  <a:srgbClr val="4D4D4D"/>
                </a:solidFill>
                <a:ea typeface="Gill Sans" charset="0"/>
                <a:cs typeface="Gill Sans" charset="0"/>
              </a:rPr>
              <a:t>целостности</a:t>
            </a:r>
            <a:r>
              <a:rPr lang="ru-RU" sz="1800" b="1" dirty="0">
                <a:solidFill>
                  <a:srgbClr val="4D4D4D"/>
                </a:solidFill>
                <a:ea typeface="Gill Sans" charset="0"/>
                <a:cs typeface="Gill Sans" charset="0"/>
              </a:rPr>
              <a:t>, устойчивости функционирования и безопасности единой сети электросвязи</a:t>
            </a:r>
            <a:r>
              <a:rPr lang="ru-RU" sz="1800" dirty="0">
                <a:solidFill>
                  <a:srgbClr val="4D4D4D"/>
                </a:solidFill>
                <a:ea typeface="Gill Sans" charset="0"/>
                <a:cs typeface="Gill Sans" charset="0"/>
              </a:rPr>
              <a:t> Российской Федерации.  </a:t>
            </a:r>
          </a:p>
        </p:txBody>
      </p:sp>
    </p:spTree>
    <p:extLst>
      <p:ext uri="{BB962C8B-B14F-4D97-AF65-F5344CB8AC3E}">
        <p14:creationId xmlns:p14="http://schemas.microsoft.com/office/powerpoint/2010/main" val="31895193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30</a:t>
            </a:fld>
            <a:endParaRPr lang="ru-RU" sz="3100" spc="-300" dirty="0"/>
          </a:p>
        </p:txBody>
      </p:sp>
      <p:sp>
        <p:nvSpPr>
          <p:cNvPr id="3" name="Заголовок 2"/>
          <p:cNvSpPr>
            <a:spLocks noGrp="1"/>
          </p:cNvSpPr>
          <p:nvPr>
            <p:ph type="title"/>
          </p:nvPr>
        </p:nvSpPr>
        <p:spPr>
          <a:xfrm>
            <a:off x="1105008" y="325085"/>
            <a:ext cx="5864216" cy="504714"/>
          </a:xfrm>
        </p:spPr>
        <p:txBody>
          <a:bodyPr/>
          <a:lstStyle/>
          <a:p>
            <a:pPr marL="179388"/>
            <a:r>
              <a:rPr lang="ru-RU" dirty="0">
                <a:solidFill>
                  <a:schemeClr val="tx1">
                    <a:lumMod val="50000"/>
                    <a:lumOff val="50000"/>
                  </a:schemeClr>
                </a:solidFill>
              </a:rPr>
              <a:t>Планы по принятию НПА</a:t>
            </a:r>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Новый КоАП</a:t>
            </a:r>
            <a:endParaRPr lang="ru-RU" sz="1600" dirty="0">
              <a:solidFill>
                <a:srgbClr val="000000"/>
              </a:solidFill>
            </a:endParaRPr>
          </a:p>
        </p:txBody>
      </p:sp>
      <p:sp>
        <p:nvSpPr>
          <p:cNvPr id="5" name="Прямоугольник 4"/>
          <p:cNvSpPr/>
          <p:nvPr/>
        </p:nvSpPr>
        <p:spPr>
          <a:xfrm>
            <a:off x="1136576" y="2708920"/>
            <a:ext cx="7272808" cy="2246769"/>
          </a:xfrm>
          <a:prstGeom prst="rect">
            <a:avLst/>
          </a:prstGeom>
        </p:spPr>
        <p:txBody>
          <a:bodyPr wrap="square">
            <a:spAutoFit/>
          </a:bodyPr>
          <a:lstStyle/>
          <a:p>
            <a:pPr algn="just"/>
            <a:r>
              <a:rPr lang="ru-RU" sz="2000" dirty="0" smtClean="0"/>
              <a:t>	В </a:t>
            </a:r>
            <a:r>
              <a:rPr lang="ru-RU" sz="2000" dirty="0"/>
              <a:t>соответствии с письмом Комитета по конституционному законодательству и государственному строительству Государственной Думы Федерального Собрания Российской Федерации от 05.08.2016 № 3.1-20/556 </a:t>
            </a:r>
            <a:r>
              <a:rPr lang="ru-RU" sz="2000" dirty="0" err="1" smtClean="0"/>
              <a:t>Минкомсвязь</a:t>
            </a:r>
            <a:r>
              <a:rPr lang="ru-RU" sz="2000" dirty="0" smtClean="0"/>
              <a:t> России сформулировала </a:t>
            </a:r>
            <a:r>
              <a:rPr lang="ru-RU" sz="2000" dirty="0"/>
              <a:t>предложения </a:t>
            </a:r>
            <a:r>
              <a:rPr lang="ru-RU" sz="2000" dirty="0" smtClean="0"/>
              <a:t>к </a:t>
            </a:r>
            <a:r>
              <a:rPr lang="ru-RU" sz="2000" dirty="0"/>
              <a:t>проекту федерального закона № 957581-6 «Кодекс Российской Федерации об административных правонарушениях».</a:t>
            </a:r>
          </a:p>
        </p:txBody>
      </p:sp>
    </p:spTree>
    <p:extLst>
      <p:ext uri="{BB962C8B-B14F-4D97-AF65-F5344CB8AC3E}">
        <p14:creationId xmlns:p14="http://schemas.microsoft.com/office/powerpoint/2010/main" val="22797494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8841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a:hlinkClick r:id="" action="ppaction://noaction"/>
          </p:cNvPr>
          <p:cNvSpPr/>
          <p:nvPr/>
        </p:nvSpPr>
        <p:spPr>
          <a:xfrm>
            <a:off x="3533294" y="2561081"/>
            <a:ext cx="6358955" cy="1800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6213"/>
            <a:r>
              <a:rPr lang="ru-RU" sz="2800" dirty="0" smtClean="0">
                <a:solidFill>
                  <a:schemeClr val="tx1">
                    <a:lumMod val="50000"/>
                    <a:lumOff val="50000"/>
                  </a:schemeClr>
                </a:solidFill>
              </a:rPr>
              <a:t>Все приведенные, </a:t>
            </a:r>
            <a:r>
              <a:rPr lang="ru-RU" sz="2800" u="sng" dirty="0" smtClean="0">
                <a:solidFill>
                  <a:schemeClr val="tx1">
                    <a:lumMod val="50000"/>
                    <a:lumOff val="50000"/>
                  </a:schemeClr>
                </a:solidFill>
              </a:rPr>
              <a:t>а также иные </a:t>
            </a:r>
            <a:r>
              <a:rPr lang="ru-RU" sz="2800" dirty="0" smtClean="0">
                <a:solidFill>
                  <a:schemeClr val="tx1">
                    <a:lumMod val="50000"/>
                    <a:lumOff val="50000"/>
                  </a:schemeClr>
                </a:solidFill>
              </a:rPr>
              <a:t>проекты НПА на сайтах:</a:t>
            </a:r>
            <a:endParaRPr lang="en-US" sz="2800" dirty="0" smtClean="0">
              <a:solidFill>
                <a:schemeClr val="tx1">
                  <a:lumMod val="50000"/>
                  <a:lumOff val="50000"/>
                </a:schemeClr>
              </a:solidFill>
            </a:endParaRPr>
          </a:p>
          <a:p>
            <a:pPr marL="176213"/>
            <a:r>
              <a:rPr lang="en-US" sz="2800" dirty="0" smtClean="0">
                <a:solidFill>
                  <a:schemeClr val="tx1">
                    <a:lumMod val="50000"/>
                    <a:lumOff val="50000"/>
                  </a:schemeClr>
                </a:solidFill>
              </a:rPr>
              <a:t>www.regulation.gov.ru</a:t>
            </a:r>
          </a:p>
          <a:p>
            <a:pPr marL="176213"/>
            <a:r>
              <a:rPr lang="en-US" sz="2800" dirty="0" smtClean="0">
                <a:solidFill>
                  <a:schemeClr val="tx1">
                    <a:lumMod val="50000"/>
                    <a:lumOff val="50000"/>
                  </a:schemeClr>
                </a:solidFill>
              </a:rPr>
              <a:t>www.pravo.gov.ru</a:t>
            </a:r>
            <a:endParaRPr lang="ru-RU" sz="2800" dirty="0">
              <a:solidFill>
                <a:schemeClr val="tx1">
                  <a:lumMod val="50000"/>
                  <a:lumOff val="50000"/>
                </a:schemeClr>
              </a:solidFill>
            </a:endParaRPr>
          </a:p>
        </p:txBody>
      </p:sp>
      <p:sp>
        <p:nvSpPr>
          <p:cNvPr id="12" name="Прямоугольник 11"/>
          <p:cNvSpPr/>
          <p:nvPr/>
        </p:nvSpPr>
        <p:spPr>
          <a:xfrm>
            <a:off x="3440833" y="2556211"/>
            <a:ext cx="184920" cy="1808893"/>
          </a:xfrm>
          <a:prstGeom prst="rect">
            <a:avLst/>
          </a:prstGeom>
          <a:solidFill>
            <a:srgbClr val="6600C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989306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33</a:t>
            </a:fld>
            <a:endParaRPr lang="ru-RU" sz="3100" spc="-300" dirty="0"/>
          </a:p>
        </p:txBody>
      </p:sp>
      <p:sp>
        <p:nvSpPr>
          <p:cNvPr id="3" name="Название 2"/>
          <p:cNvSpPr>
            <a:spLocks noGrp="1"/>
          </p:cNvSpPr>
          <p:nvPr>
            <p:ph type="title"/>
          </p:nvPr>
        </p:nvSpPr>
        <p:spPr>
          <a:xfrm>
            <a:off x="1105008" y="325085"/>
            <a:ext cx="6224256" cy="504714"/>
          </a:xfrm>
        </p:spPr>
        <p:txBody>
          <a:bodyPr/>
          <a:lstStyle/>
          <a:p>
            <a:r>
              <a:rPr lang="ru-RU" dirty="0" smtClean="0"/>
              <a:t>ПОДГОТОВКА </a:t>
            </a:r>
            <a:br>
              <a:rPr lang="ru-RU" dirty="0" smtClean="0"/>
            </a:br>
            <a:r>
              <a:rPr lang="ru-RU" dirty="0" smtClean="0"/>
              <a:t>НОРМАТИВНЫХ ПРАВОВЫХ АКТОВ</a:t>
            </a:r>
            <a:endParaRPr lang="ru-RU" dirty="0"/>
          </a:p>
        </p:txBody>
      </p:sp>
      <p:sp>
        <p:nvSpPr>
          <p:cNvPr id="5" name="Содержимое 4"/>
          <p:cNvSpPr>
            <a:spLocks noGrp="1"/>
          </p:cNvSpPr>
          <p:nvPr>
            <p:ph sz="quarter" idx="15"/>
          </p:nvPr>
        </p:nvSpPr>
        <p:spPr/>
        <p:txBody>
          <a:bodyPr/>
          <a:lstStyle/>
          <a:p>
            <a:r>
              <a:rPr lang="ru-RU" dirty="0" smtClean="0"/>
              <a:t>Основные руководящие НПА</a:t>
            </a:r>
            <a:endParaRPr lang="ru-RU" dirty="0"/>
          </a:p>
        </p:txBody>
      </p:sp>
      <p:sp>
        <p:nvSpPr>
          <p:cNvPr id="7" name="Прямоугольник 6">
            <a:hlinkClick r:id="rId3" action="ppaction://hlinksldjump"/>
          </p:cNvPr>
          <p:cNvSpPr/>
          <p:nvPr/>
        </p:nvSpPr>
        <p:spPr>
          <a:xfrm>
            <a:off x="3205785" y="2418582"/>
            <a:ext cx="6368373" cy="72119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ru-RU" sz="1800" dirty="0">
                <a:solidFill>
                  <a:schemeClr val="tx1">
                    <a:lumMod val="50000"/>
                    <a:lumOff val="50000"/>
                  </a:schemeClr>
                </a:solidFill>
              </a:rPr>
              <a:t>Постановление Правительства Российской Федерации </a:t>
            </a:r>
          </a:p>
          <a:p>
            <a:pPr marL="179388"/>
            <a:r>
              <a:rPr lang="ru-RU" sz="1800" dirty="0">
                <a:solidFill>
                  <a:schemeClr val="tx1">
                    <a:lumMod val="50000"/>
                    <a:lumOff val="50000"/>
                  </a:schemeClr>
                </a:solidFill>
              </a:rPr>
              <a:t>от 1 июня 2004 г. </a:t>
            </a:r>
            <a:r>
              <a:rPr lang="ru-RU" sz="1800" dirty="0" err="1">
                <a:solidFill>
                  <a:schemeClr val="tx1">
                    <a:lumMod val="50000"/>
                    <a:lumOff val="50000"/>
                  </a:schemeClr>
                </a:solidFill>
              </a:rPr>
              <a:t>N</a:t>
            </a:r>
            <a:r>
              <a:rPr lang="ru-RU" sz="1800" dirty="0">
                <a:solidFill>
                  <a:schemeClr val="tx1">
                    <a:lumMod val="50000"/>
                    <a:lumOff val="50000"/>
                  </a:schemeClr>
                </a:solidFill>
              </a:rPr>
              <a:t> </a:t>
            </a:r>
            <a:r>
              <a:rPr lang="ru-RU" sz="1800" dirty="0" smtClean="0">
                <a:solidFill>
                  <a:schemeClr val="tx1">
                    <a:lumMod val="50000"/>
                    <a:lumOff val="50000"/>
                  </a:schemeClr>
                </a:solidFill>
              </a:rPr>
              <a:t>260</a:t>
            </a:r>
            <a:endParaRPr lang="ru-RU" sz="1800" dirty="0">
              <a:solidFill>
                <a:schemeClr val="tx1">
                  <a:lumMod val="50000"/>
                  <a:lumOff val="50000"/>
                </a:schemeClr>
              </a:solidFill>
            </a:endParaRPr>
          </a:p>
        </p:txBody>
      </p:sp>
      <p:sp>
        <p:nvSpPr>
          <p:cNvPr id="8" name="Прямоугольник 7"/>
          <p:cNvSpPr/>
          <p:nvPr/>
        </p:nvSpPr>
        <p:spPr>
          <a:xfrm>
            <a:off x="323561" y="2415794"/>
            <a:ext cx="2921031" cy="724677"/>
          </a:xfrm>
          <a:prstGeom prst="rect">
            <a:avLst/>
          </a:prstGeom>
          <a:solidFill>
            <a:srgbClr val="195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800" dirty="0" smtClean="0"/>
              <a:t>Регламент Правительства Российской Федерации</a:t>
            </a:r>
          </a:p>
        </p:txBody>
      </p:sp>
      <p:sp>
        <p:nvSpPr>
          <p:cNvPr id="11" name="Прямоугольник 10">
            <a:hlinkClick r:id="" action="ppaction://noaction"/>
          </p:cNvPr>
          <p:cNvSpPr/>
          <p:nvPr/>
        </p:nvSpPr>
        <p:spPr>
          <a:xfrm>
            <a:off x="3113325" y="4795343"/>
            <a:ext cx="6440623" cy="72119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a:r>
              <a:rPr lang="ru-RU" sz="1800" dirty="0">
                <a:solidFill>
                  <a:schemeClr val="tx1">
                    <a:lumMod val="50000"/>
                    <a:lumOff val="50000"/>
                  </a:schemeClr>
                </a:solidFill>
              </a:rPr>
              <a:t>Постановление Правительства </a:t>
            </a:r>
            <a:r>
              <a:rPr lang="ru-RU" sz="1800" dirty="0" smtClean="0">
                <a:solidFill>
                  <a:schemeClr val="tx1">
                    <a:lumMod val="50000"/>
                    <a:lumOff val="50000"/>
                  </a:schemeClr>
                </a:solidFill>
              </a:rPr>
              <a:t>Российской Федерации </a:t>
            </a:r>
          </a:p>
          <a:p>
            <a:pPr marL="269875"/>
            <a:r>
              <a:rPr lang="ru-RU" sz="1800" dirty="0" smtClean="0">
                <a:solidFill>
                  <a:schemeClr val="tx1">
                    <a:lumMod val="50000"/>
                    <a:lumOff val="50000"/>
                  </a:schemeClr>
                </a:solidFill>
              </a:rPr>
              <a:t>от </a:t>
            </a:r>
            <a:r>
              <a:rPr lang="ru-RU" sz="1800" dirty="0">
                <a:solidFill>
                  <a:schemeClr val="tx1">
                    <a:lumMod val="50000"/>
                    <a:lumOff val="50000"/>
                  </a:schemeClr>
                </a:solidFill>
              </a:rPr>
              <a:t>26 февраля 2012 г. </a:t>
            </a:r>
            <a:r>
              <a:rPr lang="ru-RU" sz="1800" dirty="0" smtClean="0">
                <a:solidFill>
                  <a:schemeClr val="tx1">
                    <a:lumMod val="50000"/>
                    <a:lumOff val="50000"/>
                  </a:schemeClr>
                </a:solidFill>
              </a:rPr>
              <a:t>№ 96</a:t>
            </a:r>
            <a:endParaRPr lang="ru-RU" sz="1800" dirty="0">
              <a:solidFill>
                <a:schemeClr val="tx1">
                  <a:lumMod val="50000"/>
                  <a:lumOff val="50000"/>
                </a:schemeClr>
              </a:solidFill>
            </a:endParaRPr>
          </a:p>
        </p:txBody>
      </p:sp>
      <p:sp>
        <p:nvSpPr>
          <p:cNvPr id="12" name="Прямоугольник 11"/>
          <p:cNvSpPr/>
          <p:nvPr/>
        </p:nvSpPr>
        <p:spPr>
          <a:xfrm>
            <a:off x="323561" y="4792555"/>
            <a:ext cx="2921031" cy="724677"/>
          </a:xfrm>
          <a:prstGeom prst="rect">
            <a:avLst/>
          </a:prstGeom>
          <a:solidFill>
            <a:srgbClr val="CC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800" dirty="0" smtClean="0"/>
              <a:t>Антикоррупционная экспертиза</a:t>
            </a:r>
            <a:endParaRPr lang="ru-RU" sz="1800" dirty="0"/>
          </a:p>
        </p:txBody>
      </p:sp>
      <p:sp>
        <p:nvSpPr>
          <p:cNvPr id="13" name="Прямоугольник 12">
            <a:hlinkClick r:id="" action="ppaction://noaction"/>
          </p:cNvPr>
          <p:cNvSpPr/>
          <p:nvPr/>
        </p:nvSpPr>
        <p:spPr>
          <a:xfrm>
            <a:off x="3113326" y="4003255"/>
            <a:ext cx="6448186" cy="72119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9875"/>
            <a:r>
              <a:rPr lang="ru-RU" sz="1800" dirty="0">
                <a:solidFill>
                  <a:schemeClr val="tx1">
                    <a:lumMod val="50000"/>
                    <a:lumOff val="50000"/>
                  </a:schemeClr>
                </a:solidFill>
              </a:rPr>
              <a:t>Постановление Правительства Российской Федерации </a:t>
            </a:r>
          </a:p>
          <a:p>
            <a:pPr marL="269875"/>
            <a:r>
              <a:rPr lang="ru-RU" sz="1800" dirty="0">
                <a:solidFill>
                  <a:schemeClr val="tx1">
                    <a:lumMod val="50000"/>
                    <a:lumOff val="50000"/>
                  </a:schemeClr>
                </a:solidFill>
              </a:rPr>
              <a:t>от 17 декабря 2012 г. № </a:t>
            </a:r>
            <a:r>
              <a:rPr lang="ru-RU" sz="1800" dirty="0" smtClean="0">
                <a:solidFill>
                  <a:schemeClr val="tx1">
                    <a:lumMod val="50000"/>
                    <a:lumOff val="50000"/>
                  </a:schemeClr>
                </a:solidFill>
              </a:rPr>
              <a:t>1318</a:t>
            </a:r>
            <a:endParaRPr lang="ru-RU" sz="1800" dirty="0">
              <a:solidFill>
                <a:schemeClr val="tx1">
                  <a:lumMod val="50000"/>
                  <a:lumOff val="50000"/>
                </a:schemeClr>
              </a:solidFill>
            </a:endParaRPr>
          </a:p>
        </p:txBody>
      </p:sp>
      <p:sp>
        <p:nvSpPr>
          <p:cNvPr id="14" name="Прямоугольник 13"/>
          <p:cNvSpPr/>
          <p:nvPr/>
        </p:nvSpPr>
        <p:spPr>
          <a:xfrm>
            <a:off x="323561" y="4000467"/>
            <a:ext cx="2921031" cy="7246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800" dirty="0" smtClean="0"/>
              <a:t>Правила проведения ОРВ</a:t>
            </a:r>
            <a:endParaRPr lang="ru-RU" sz="1800" dirty="0"/>
          </a:p>
        </p:txBody>
      </p:sp>
      <p:sp>
        <p:nvSpPr>
          <p:cNvPr id="15" name="Прямоугольник 14">
            <a:hlinkClick r:id="" action="ppaction://noaction"/>
          </p:cNvPr>
          <p:cNvSpPr/>
          <p:nvPr/>
        </p:nvSpPr>
        <p:spPr>
          <a:xfrm>
            <a:off x="3205783" y="3211167"/>
            <a:ext cx="6363130" cy="72119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4763"/>
            <a:r>
              <a:rPr lang="ru-RU" sz="1800" dirty="0">
                <a:solidFill>
                  <a:schemeClr val="tx1">
                    <a:lumMod val="50000"/>
                    <a:lumOff val="50000"/>
                  </a:schemeClr>
                </a:solidFill>
              </a:rPr>
              <a:t>Постановление Правительства Российской Федерации </a:t>
            </a:r>
          </a:p>
          <a:p>
            <a:pPr marL="180975" indent="-4763"/>
            <a:r>
              <a:rPr lang="bg-BG" sz="1800" dirty="0">
                <a:solidFill>
                  <a:schemeClr val="tx1">
                    <a:lumMod val="50000"/>
                    <a:lumOff val="50000"/>
                  </a:schemeClr>
                </a:solidFill>
              </a:rPr>
              <a:t>от 13 августа 1997 г. N </a:t>
            </a:r>
            <a:r>
              <a:rPr lang="bg-BG" sz="1800" dirty="0" smtClean="0">
                <a:solidFill>
                  <a:schemeClr val="tx1">
                    <a:lumMod val="50000"/>
                    <a:lumOff val="50000"/>
                  </a:schemeClr>
                </a:solidFill>
              </a:rPr>
              <a:t>1009</a:t>
            </a:r>
            <a:endParaRPr lang="ru-RU" sz="1800" dirty="0">
              <a:solidFill>
                <a:schemeClr val="tx1">
                  <a:lumMod val="50000"/>
                  <a:lumOff val="50000"/>
                </a:schemeClr>
              </a:solidFill>
            </a:endParaRPr>
          </a:p>
        </p:txBody>
      </p:sp>
      <p:sp>
        <p:nvSpPr>
          <p:cNvPr id="16" name="Прямоугольник 15"/>
          <p:cNvSpPr/>
          <p:nvPr/>
        </p:nvSpPr>
        <p:spPr>
          <a:xfrm>
            <a:off x="323561" y="3208379"/>
            <a:ext cx="2921031" cy="724677"/>
          </a:xfrm>
          <a:prstGeom prst="rect">
            <a:avLst/>
          </a:prstGeom>
          <a:solidFill>
            <a:srgbClr val="D29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800" dirty="0" smtClean="0"/>
              <a:t>Правила подготовки НПА</a:t>
            </a:r>
            <a:endParaRPr lang="ru-RU" sz="1800" dirty="0"/>
          </a:p>
        </p:txBody>
      </p:sp>
    </p:spTree>
    <p:extLst>
      <p:ext uri="{BB962C8B-B14F-4D97-AF65-F5344CB8AC3E}">
        <p14:creationId xmlns:p14="http://schemas.microsoft.com/office/powerpoint/2010/main" val="31627701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4</a:t>
            </a:fld>
            <a:endParaRPr lang="ru-RU" sz="3100" spc="-300" dirty="0"/>
          </a:p>
        </p:txBody>
      </p:sp>
      <p:sp>
        <p:nvSpPr>
          <p:cNvPr id="3" name="Название 2"/>
          <p:cNvSpPr>
            <a:spLocks noGrp="1"/>
          </p:cNvSpPr>
          <p:nvPr>
            <p:ph type="title"/>
          </p:nvPr>
        </p:nvSpPr>
        <p:spPr>
          <a:xfrm>
            <a:off x="1105008" y="325085"/>
            <a:ext cx="6368272" cy="504714"/>
          </a:xfrm>
        </p:spPr>
        <p:txBody>
          <a:bodyPr/>
          <a:lstStyle/>
          <a:p>
            <a:r>
              <a:rPr lang="ru-RU" dirty="0" smtClean="0"/>
              <a:t>Прогрессивные изменения</a:t>
            </a:r>
            <a:endParaRPr lang="ru-RU" dirty="0"/>
          </a:p>
        </p:txBody>
      </p:sp>
      <p:sp>
        <p:nvSpPr>
          <p:cNvPr id="5" name="Содержимое 4"/>
          <p:cNvSpPr>
            <a:spLocks noGrp="1"/>
          </p:cNvSpPr>
          <p:nvPr>
            <p:ph sz="quarter" idx="15"/>
          </p:nvPr>
        </p:nvSpPr>
        <p:spPr/>
        <p:txBody>
          <a:bodyPr/>
          <a:lstStyle/>
          <a:p>
            <a:r>
              <a:rPr lang="ru-RU" dirty="0" smtClean="0"/>
              <a:t>Расширенная коллегия </a:t>
            </a:r>
            <a:r>
              <a:rPr lang="ru-RU" dirty="0" err="1" smtClean="0"/>
              <a:t>Минкомсвязи</a:t>
            </a:r>
            <a:r>
              <a:rPr lang="ru-RU" dirty="0" smtClean="0"/>
              <a:t> России 		апрель </a:t>
            </a:r>
            <a:r>
              <a:rPr lang="ru-RU" dirty="0"/>
              <a:t>| 2016</a:t>
            </a:r>
          </a:p>
        </p:txBody>
      </p:sp>
      <p:sp>
        <p:nvSpPr>
          <p:cNvPr id="4" name="Прямоугольник 3"/>
          <p:cNvSpPr/>
          <p:nvPr/>
        </p:nvSpPr>
        <p:spPr>
          <a:xfrm>
            <a:off x="72008" y="2195572"/>
            <a:ext cx="4752528" cy="3724096"/>
          </a:xfrm>
          <a:prstGeom prst="rect">
            <a:avLst/>
          </a:prstGeom>
        </p:spPr>
        <p:txBody>
          <a:bodyPr wrap="square">
            <a:spAutoFit/>
          </a:bodyPr>
          <a:lstStyle/>
          <a:p>
            <a:pPr>
              <a:spcBef>
                <a:spcPts val="1200"/>
              </a:spcBef>
            </a:pPr>
            <a:r>
              <a:rPr lang="ru-RU" sz="1600" b="1" dirty="0" smtClean="0"/>
              <a:t>• </a:t>
            </a:r>
            <a:r>
              <a:rPr lang="ru-RU" sz="1800" b="1" dirty="0">
                <a:solidFill>
                  <a:srgbClr val="CC3399"/>
                </a:solidFill>
              </a:rPr>
              <a:t>Ход реформы универсальных услуг связи</a:t>
            </a:r>
          </a:p>
          <a:p>
            <a:r>
              <a:rPr lang="ru-RU" sz="1600" b="1" dirty="0"/>
              <a:t>• </a:t>
            </a:r>
            <a:r>
              <a:rPr lang="ru-RU" sz="1800" b="1" dirty="0">
                <a:solidFill>
                  <a:srgbClr val="CC3399"/>
                </a:solidFill>
              </a:rPr>
              <a:t>Развитие спутниковой связи и вещания</a:t>
            </a:r>
          </a:p>
          <a:p>
            <a:r>
              <a:rPr lang="ru-RU" sz="1600" b="1" dirty="0"/>
              <a:t>• Связь в </a:t>
            </a:r>
            <a:r>
              <a:rPr lang="ru-RU" sz="1600" b="1" dirty="0" smtClean="0"/>
              <a:t>Арктике</a:t>
            </a:r>
            <a:endParaRPr lang="ru-RU" sz="1600" b="1" dirty="0"/>
          </a:p>
          <a:p>
            <a:r>
              <a:rPr lang="ru-RU" sz="1600" b="1" dirty="0"/>
              <a:t>• </a:t>
            </a:r>
            <a:r>
              <a:rPr lang="ru-RU" sz="1800" b="1" dirty="0">
                <a:solidFill>
                  <a:srgbClr val="CC3399"/>
                </a:solidFill>
              </a:rPr>
              <a:t>Совместное использование радиочастот</a:t>
            </a:r>
          </a:p>
          <a:p>
            <a:r>
              <a:rPr lang="ru-RU" sz="1600" b="1" dirty="0"/>
              <a:t>• Частотно-территориальный план размещения маломощных </a:t>
            </a:r>
            <a:r>
              <a:rPr lang="ru-RU" sz="1600" b="1" dirty="0" smtClean="0"/>
              <a:t>базовых станций </a:t>
            </a:r>
            <a:r>
              <a:rPr lang="ru-RU" sz="1600" b="1" dirty="0"/>
              <a:t>в малых населенных пунктах</a:t>
            </a:r>
          </a:p>
          <a:p>
            <a:r>
              <a:rPr lang="ru-RU" sz="1600" b="1" dirty="0"/>
              <a:t>• </a:t>
            </a:r>
            <a:r>
              <a:rPr lang="ru-RU" sz="1800" b="1" dirty="0">
                <a:solidFill>
                  <a:srgbClr val="CC3399"/>
                </a:solidFill>
              </a:rPr>
              <a:t>Развитие </a:t>
            </a:r>
            <a:r>
              <a:rPr lang="en-US" sz="1800" b="1" dirty="0">
                <a:solidFill>
                  <a:srgbClr val="CC3399"/>
                </a:solidFill>
              </a:rPr>
              <a:t>LTE </a:t>
            </a:r>
            <a:r>
              <a:rPr lang="ru-RU" sz="1800" b="1" dirty="0">
                <a:solidFill>
                  <a:srgbClr val="CC3399"/>
                </a:solidFill>
              </a:rPr>
              <a:t>в России</a:t>
            </a:r>
          </a:p>
          <a:p>
            <a:r>
              <a:rPr lang="ru-RU" sz="1600" b="1" dirty="0"/>
              <a:t>• </a:t>
            </a:r>
            <a:r>
              <a:rPr lang="ru-RU" sz="1800" b="1" dirty="0">
                <a:solidFill>
                  <a:srgbClr val="CC3399"/>
                </a:solidFill>
              </a:rPr>
              <a:t>Развитие перспективных технологий связи</a:t>
            </a:r>
          </a:p>
          <a:p>
            <a:r>
              <a:rPr lang="ru-RU" sz="1600" b="1" dirty="0"/>
              <a:t>• Переносимость мобильного номера</a:t>
            </a:r>
          </a:p>
          <a:p>
            <a:r>
              <a:rPr lang="ru-RU" sz="1600" b="1" dirty="0"/>
              <a:t>• </a:t>
            </a:r>
            <a:r>
              <a:rPr lang="ru-RU" sz="1800" b="1" dirty="0">
                <a:solidFill>
                  <a:srgbClr val="CC3399"/>
                </a:solidFill>
              </a:rPr>
              <a:t>Управление качеством связи</a:t>
            </a:r>
          </a:p>
          <a:p>
            <a:r>
              <a:rPr lang="ru-RU" sz="1600" b="1" dirty="0"/>
              <a:t>• </a:t>
            </a:r>
            <a:r>
              <a:rPr lang="ru-RU" sz="1800" b="1" dirty="0">
                <a:solidFill>
                  <a:srgbClr val="CC3399"/>
                </a:solidFill>
              </a:rPr>
              <a:t>Доступность услуг ШПД в </a:t>
            </a:r>
            <a:r>
              <a:rPr lang="ru-RU" sz="1800" b="1" dirty="0" smtClean="0">
                <a:solidFill>
                  <a:srgbClr val="CC3399"/>
                </a:solidFill>
              </a:rPr>
              <a:t>России</a:t>
            </a:r>
          </a:p>
          <a:p>
            <a:r>
              <a:rPr lang="ru-RU" sz="1600" b="1" dirty="0" smtClean="0"/>
              <a:t>• Прокладка подводных волоконно-оптических линий связи</a:t>
            </a:r>
            <a:endParaRPr lang="ru-RU" sz="1600" b="1" dirty="0"/>
          </a:p>
        </p:txBody>
      </p:sp>
      <p:sp>
        <p:nvSpPr>
          <p:cNvPr id="14" name="Прямоугольник 13"/>
          <p:cNvSpPr/>
          <p:nvPr/>
        </p:nvSpPr>
        <p:spPr>
          <a:xfrm>
            <a:off x="4824536" y="2195572"/>
            <a:ext cx="4953000" cy="4401205"/>
          </a:xfrm>
          <a:prstGeom prst="rect">
            <a:avLst/>
          </a:prstGeom>
        </p:spPr>
        <p:txBody>
          <a:bodyPr wrap="square">
            <a:spAutoFit/>
          </a:bodyPr>
          <a:lstStyle/>
          <a:p>
            <a:r>
              <a:rPr lang="ru-RU" sz="1600" b="1" dirty="0" smtClean="0"/>
              <a:t>• </a:t>
            </a:r>
            <a:r>
              <a:rPr lang="ru-RU" sz="1600" b="1" dirty="0"/>
              <a:t>Торги на право получения лицензий на оказание услуг связи</a:t>
            </a:r>
          </a:p>
          <a:p>
            <a:r>
              <a:rPr lang="ru-RU" sz="1600" b="1" dirty="0"/>
              <a:t>• Упрощение доступа операторов связи в многоквартирные жилые дома</a:t>
            </a:r>
          </a:p>
          <a:p>
            <a:r>
              <a:rPr lang="ru-RU" sz="1600" b="1" dirty="0"/>
              <a:t>• Противодействие подмене номера</a:t>
            </a:r>
          </a:p>
          <a:p>
            <a:r>
              <a:rPr lang="ru-RU" sz="1600" b="1" dirty="0"/>
              <a:t>• Сокращение сроков рассмотрения претензий абонентов</a:t>
            </a:r>
          </a:p>
          <a:p>
            <a:r>
              <a:rPr lang="ru-RU" sz="1600" b="1" dirty="0"/>
              <a:t>• Штрафы за организацию публичных </a:t>
            </a:r>
            <a:r>
              <a:rPr lang="ru-RU" sz="1600" b="1" dirty="0" err="1"/>
              <a:t>Wi</a:t>
            </a:r>
            <a:r>
              <a:rPr lang="ru-RU" sz="1600" b="1" dirty="0"/>
              <a:t>-</a:t>
            </a:r>
            <a:r>
              <a:rPr lang="ru-RU" sz="1600" b="1" dirty="0" err="1"/>
              <a:t>Fi</a:t>
            </a:r>
            <a:r>
              <a:rPr lang="ru-RU" sz="1600" b="1" dirty="0"/>
              <a:t>-сетей без </a:t>
            </a:r>
            <a:r>
              <a:rPr lang="ru-RU" sz="1600" b="1" dirty="0" smtClean="0"/>
              <a:t>идентификации пользователей</a:t>
            </a:r>
            <a:endParaRPr lang="ru-RU" sz="1600" b="1" dirty="0"/>
          </a:p>
          <a:p>
            <a:r>
              <a:rPr lang="ru-RU" sz="1600" b="1" dirty="0"/>
              <a:t>• Новые требования к информированию абонентов</a:t>
            </a:r>
          </a:p>
          <a:p>
            <a:r>
              <a:rPr lang="ru-RU" sz="1600" b="1" dirty="0"/>
              <a:t>• </a:t>
            </a:r>
            <a:r>
              <a:rPr lang="ru-RU" sz="1800" b="1" dirty="0">
                <a:solidFill>
                  <a:srgbClr val="CC3399"/>
                </a:solidFill>
              </a:rPr>
              <a:t>Развитие технологий ближней связи NFC</a:t>
            </a:r>
          </a:p>
          <a:p>
            <a:r>
              <a:rPr lang="ru-RU" sz="1600" b="1" dirty="0"/>
              <a:t>• </a:t>
            </a:r>
            <a:r>
              <a:rPr lang="ru-RU" sz="1800" b="1" dirty="0">
                <a:solidFill>
                  <a:srgbClr val="CC3399"/>
                </a:solidFill>
              </a:rPr>
              <a:t>Развитие системы «ЭРА-ГЛОНАСС»</a:t>
            </a:r>
          </a:p>
          <a:p>
            <a:r>
              <a:rPr lang="ru-RU" sz="1600" b="1" dirty="0"/>
              <a:t>• </a:t>
            </a:r>
            <a:r>
              <a:rPr lang="ru-RU" sz="1800" b="1" dirty="0">
                <a:solidFill>
                  <a:srgbClr val="CC3399"/>
                </a:solidFill>
              </a:rPr>
              <a:t>Новая форма декларации о соответствии средств связи</a:t>
            </a:r>
          </a:p>
          <a:p>
            <a:r>
              <a:rPr lang="ru-RU" sz="1600" b="1" dirty="0"/>
              <a:t>• </a:t>
            </a:r>
            <a:r>
              <a:rPr lang="ru-RU" sz="1800" b="1" dirty="0">
                <a:solidFill>
                  <a:srgbClr val="CC3399"/>
                </a:solidFill>
              </a:rPr>
              <a:t>Развитие системы «112»</a:t>
            </a:r>
          </a:p>
          <a:p>
            <a:r>
              <a:rPr lang="ru-RU" sz="1600" b="1" dirty="0"/>
              <a:t>• Итоги Ассамблеи радиосвязи и Всемирной конференции радиосвязи 2015</a:t>
            </a:r>
          </a:p>
        </p:txBody>
      </p:sp>
      <p:sp>
        <p:nvSpPr>
          <p:cNvPr id="8" name="Прямоугольник 7"/>
          <p:cNvSpPr/>
          <p:nvPr/>
        </p:nvSpPr>
        <p:spPr>
          <a:xfrm>
            <a:off x="272480" y="1700808"/>
            <a:ext cx="9505056" cy="461665"/>
          </a:xfrm>
          <a:prstGeom prst="rect">
            <a:avLst/>
          </a:prstGeom>
        </p:spPr>
        <p:txBody>
          <a:bodyPr wrap="square">
            <a:spAutoFit/>
          </a:bodyPr>
          <a:lstStyle/>
          <a:p>
            <a:pPr algn="ctr"/>
            <a:r>
              <a:rPr lang="ru-RU" sz="2400" b="1" dirty="0">
                <a:solidFill>
                  <a:srgbClr val="CC3399"/>
                </a:solidFill>
              </a:rPr>
              <a:t>Темы, освещенные на коллегии, в области телекоммуникаций</a:t>
            </a:r>
          </a:p>
        </p:txBody>
      </p:sp>
    </p:spTree>
    <p:extLst>
      <p:ext uri="{BB962C8B-B14F-4D97-AF65-F5344CB8AC3E}">
        <p14:creationId xmlns:p14="http://schemas.microsoft.com/office/powerpoint/2010/main" val="4159968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5</a:t>
            </a:fld>
            <a:endParaRPr lang="ru-RU" sz="3100" spc="-300" dirty="0"/>
          </a:p>
        </p:txBody>
      </p:sp>
      <p:sp>
        <p:nvSpPr>
          <p:cNvPr id="3" name="Название 2"/>
          <p:cNvSpPr>
            <a:spLocks noGrp="1"/>
          </p:cNvSpPr>
          <p:nvPr>
            <p:ph type="title"/>
          </p:nvPr>
        </p:nvSpPr>
        <p:spPr>
          <a:xfrm>
            <a:off x="1105008" y="325085"/>
            <a:ext cx="6368272" cy="504714"/>
          </a:xfrm>
        </p:spPr>
        <p:txBody>
          <a:bodyPr/>
          <a:lstStyle/>
          <a:p>
            <a:r>
              <a:rPr lang="ru-RU" dirty="0" smtClean="0"/>
              <a:t>Прогрессивные изменения</a:t>
            </a:r>
            <a:endParaRPr lang="ru-RU" dirty="0"/>
          </a:p>
        </p:txBody>
      </p:sp>
      <p:sp>
        <p:nvSpPr>
          <p:cNvPr id="5" name="Содержимое 4"/>
          <p:cNvSpPr>
            <a:spLocks noGrp="1"/>
          </p:cNvSpPr>
          <p:nvPr>
            <p:ph sz="quarter" idx="15"/>
          </p:nvPr>
        </p:nvSpPr>
        <p:spPr/>
        <p:txBody>
          <a:bodyPr/>
          <a:lstStyle/>
          <a:p>
            <a:r>
              <a:rPr lang="ru-RU" dirty="0" smtClean="0"/>
              <a:t>Расширенная коллегия </a:t>
            </a:r>
            <a:r>
              <a:rPr lang="ru-RU" dirty="0" err="1" smtClean="0"/>
              <a:t>Минкомсвязи</a:t>
            </a:r>
            <a:r>
              <a:rPr lang="ru-RU" dirty="0" smtClean="0"/>
              <a:t> России 		апрель </a:t>
            </a:r>
            <a:r>
              <a:rPr lang="ru-RU" dirty="0"/>
              <a:t>| 2016</a:t>
            </a: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710" t="10689" r="9431" b="17649"/>
          <a:stretch/>
        </p:blipFill>
        <p:spPr bwMode="auto">
          <a:xfrm>
            <a:off x="272480" y="1916832"/>
            <a:ext cx="9361040" cy="4609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784648" y="4400547"/>
            <a:ext cx="2088007" cy="738664"/>
          </a:xfrm>
          <a:prstGeom prst="rect">
            <a:avLst/>
          </a:prstGeom>
          <a:scene3d>
            <a:camera prst="orthographicFront"/>
            <a:lightRig rig="threePt" dir="t"/>
          </a:scene3d>
          <a:sp3d>
            <a:bevelT prst="angle"/>
          </a:sp3d>
        </p:spPr>
        <p:style>
          <a:lnRef idx="3">
            <a:schemeClr val="lt1"/>
          </a:lnRef>
          <a:fillRef idx="1">
            <a:schemeClr val="accent1"/>
          </a:fillRef>
          <a:effectRef idx="1">
            <a:schemeClr val="accent1"/>
          </a:effectRef>
          <a:fontRef idx="minor">
            <a:schemeClr val="lt1"/>
          </a:fontRef>
        </p:style>
        <p:txBody>
          <a:bodyPr wrap="none" rtlCol="0">
            <a:spAutoFit/>
          </a:bodyPr>
          <a:lstStyle/>
          <a:p>
            <a:pPr algn="ctr"/>
            <a:r>
              <a:rPr lang="ru-RU" sz="2400" b="1" dirty="0" smtClean="0">
                <a:solidFill>
                  <a:srgbClr val="FFFF00"/>
                </a:solidFill>
              </a:rPr>
              <a:t>3 000 пунктов </a:t>
            </a:r>
          </a:p>
          <a:p>
            <a:pPr algn="ctr"/>
            <a:r>
              <a:rPr lang="ru-RU" sz="1800" b="1" dirty="0" smtClean="0">
                <a:solidFill>
                  <a:srgbClr val="FFFF00"/>
                </a:solidFill>
              </a:rPr>
              <a:t>на сентябрь 2016 г.</a:t>
            </a:r>
            <a:endParaRPr lang="ru-RU" sz="1800" b="1" dirty="0">
              <a:solidFill>
                <a:srgbClr val="FFFF00"/>
              </a:solidFill>
            </a:endParaRPr>
          </a:p>
        </p:txBody>
      </p:sp>
    </p:spTree>
    <p:extLst>
      <p:ext uri="{BB962C8B-B14F-4D97-AF65-F5344CB8AC3E}">
        <p14:creationId xmlns:p14="http://schemas.microsoft.com/office/powerpoint/2010/main" val="38418682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6</a:t>
            </a:fld>
            <a:endParaRPr lang="ru-RU" sz="3100" spc="-300" dirty="0"/>
          </a:p>
        </p:txBody>
      </p:sp>
      <p:sp>
        <p:nvSpPr>
          <p:cNvPr id="3" name="Название 2"/>
          <p:cNvSpPr>
            <a:spLocks noGrp="1"/>
          </p:cNvSpPr>
          <p:nvPr>
            <p:ph type="title"/>
          </p:nvPr>
        </p:nvSpPr>
        <p:spPr>
          <a:xfrm>
            <a:off x="1105008" y="325085"/>
            <a:ext cx="6368272" cy="504714"/>
          </a:xfrm>
        </p:spPr>
        <p:txBody>
          <a:bodyPr/>
          <a:lstStyle/>
          <a:p>
            <a:r>
              <a:rPr lang="ru-RU" dirty="0" smtClean="0"/>
              <a:t>Прогрессивные изменения</a:t>
            </a:r>
            <a:endParaRPr lang="ru-RU" dirty="0"/>
          </a:p>
        </p:txBody>
      </p:sp>
      <p:sp>
        <p:nvSpPr>
          <p:cNvPr id="5" name="Содержимое 4"/>
          <p:cNvSpPr>
            <a:spLocks noGrp="1"/>
          </p:cNvSpPr>
          <p:nvPr>
            <p:ph sz="quarter" idx="15"/>
          </p:nvPr>
        </p:nvSpPr>
        <p:spPr/>
        <p:txBody>
          <a:bodyPr/>
          <a:lstStyle/>
          <a:p>
            <a:r>
              <a:rPr lang="ru-RU" dirty="0" smtClean="0"/>
              <a:t>Расширенная коллегия </a:t>
            </a:r>
            <a:r>
              <a:rPr lang="ru-RU" dirty="0" err="1" smtClean="0"/>
              <a:t>Минкомсвязи</a:t>
            </a:r>
            <a:r>
              <a:rPr lang="ru-RU" dirty="0" smtClean="0"/>
              <a:t> России 		апрель </a:t>
            </a:r>
            <a:r>
              <a:rPr lang="ru-RU" dirty="0"/>
              <a:t>| 2016</a:t>
            </a: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473" t="8957" r="9522" b="7595"/>
          <a:stretch/>
        </p:blipFill>
        <p:spPr bwMode="auto">
          <a:xfrm>
            <a:off x="560512" y="1700809"/>
            <a:ext cx="8784976" cy="509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76072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7</a:t>
            </a:fld>
            <a:endParaRPr lang="ru-RU" sz="3100" spc="-300" dirty="0"/>
          </a:p>
        </p:txBody>
      </p:sp>
      <p:sp>
        <p:nvSpPr>
          <p:cNvPr id="3" name="Заголовок 2"/>
          <p:cNvSpPr>
            <a:spLocks noGrp="1"/>
          </p:cNvSpPr>
          <p:nvPr>
            <p:ph type="title"/>
          </p:nvPr>
        </p:nvSpPr>
        <p:spPr>
          <a:xfrm>
            <a:off x="1105008" y="325085"/>
            <a:ext cx="6512288" cy="504714"/>
          </a:xfrm>
        </p:spPr>
        <p:txBody>
          <a:bodyPr/>
          <a:lstStyle/>
          <a:p>
            <a:pPr marL="179388"/>
            <a:r>
              <a:rPr lang="ru-RU" dirty="0">
                <a:solidFill>
                  <a:schemeClr val="tx1">
                    <a:lumMod val="50000"/>
                    <a:lumOff val="50000"/>
                  </a:schemeClr>
                </a:solidFill>
              </a:rPr>
              <a:t>НОРМАТИВНЫЕ ПРАВОВЫЕ АКТЫ</a:t>
            </a:r>
          </a:p>
        </p:txBody>
      </p:sp>
      <p:sp>
        <p:nvSpPr>
          <p:cNvPr id="5" name="Прямоугольник 4">
            <a:hlinkClick r:id="" action="ppaction://noaction"/>
          </p:cNvPr>
          <p:cNvSpPr/>
          <p:nvPr/>
        </p:nvSpPr>
        <p:spPr>
          <a:xfrm>
            <a:off x="529407" y="1847612"/>
            <a:ext cx="9032105" cy="72119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a:r>
              <a:rPr lang="en-US" sz="2800" dirty="0" smtClean="0">
                <a:solidFill>
                  <a:schemeClr val="tx1">
                    <a:lumMod val="50000"/>
                    <a:lumOff val="50000"/>
                  </a:schemeClr>
                </a:solidFill>
              </a:rPr>
              <a:t>RAN-Sharing</a:t>
            </a:r>
            <a:endParaRPr lang="ru-RU" sz="2800" dirty="0">
              <a:solidFill>
                <a:schemeClr val="tx1">
                  <a:lumMod val="50000"/>
                  <a:lumOff val="50000"/>
                </a:schemeClr>
              </a:solidFill>
            </a:endParaRPr>
          </a:p>
        </p:txBody>
      </p:sp>
      <p:sp>
        <p:nvSpPr>
          <p:cNvPr id="6" name="Прямоугольник 5"/>
          <p:cNvSpPr/>
          <p:nvPr/>
        </p:nvSpPr>
        <p:spPr>
          <a:xfrm>
            <a:off x="344489" y="1844824"/>
            <a:ext cx="171284" cy="7246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p>
        </p:txBody>
      </p:sp>
      <p:sp>
        <p:nvSpPr>
          <p:cNvPr id="19" name="Объект 3"/>
          <p:cNvSpPr>
            <a:spLocks noGrp="1"/>
          </p:cNvSpPr>
          <p:nvPr>
            <p:ph sz="quarter" idx="15"/>
          </p:nvPr>
        </p:nvSpPr>
        <p:spPr>
          <a:xfrm>
            <a:off x="200472" y="1196752"/>
            <a:ext cx="9506190" cy="394575"/>
          </a:xfrm>
        </p:spPr>
        <p:txBody>
          <a:bodyPr/>
          <a:lstStyle/>
          <a:p>
            <a:pPr algn="just"/>
            <a:r>
              <a:rPr lang="ru-RU" dirty="0" smtClean="0"/>
              <a:t>Правила применения средств связи для их совместного использования</a:t>
            </a:r>
            <a:endParaRPr lang="ru-RU" sz="1600" dirty="0">
              <a:solidFill>
                <a:srgbClr val="000000"/>
              </a:solidFill>
            </a:endParaRPr>
          </a:p>
        </p:txBody>
      </p:sp>
      <p:sp>
        <p:nvSpPr>
          <p:cNvPr id="4" name="Прямоугольник 3"/>
          <p:cNvSpPr/>
          <p:nvPr/>
        </p:nvSpPr>
        <p:spPr>
          <a:xfrm>
            <a:off x="416496" y="2527622"/>
            <a:ext cx="9145016" cy="3939540"/>
          </a:xfrm>
          <a:prstGeom prst="rect">
            <a:avLst/>
          </a:prstGeom>
        </p:spPr>
        <p:txBody>
          <a:bodyPr wrap="square">
            <a:spAutoFit/>
          </a:bodyPr>
          <a:lstStyle/>
          <a:p>
            <a:pPr algn="just"/>
            <a:r>
              <a:rPr lang="ru-RU" sz="1400" b="1" dirty="0" smtClean="0">
                <a:solidFill>
                  <a:schemeClr val="bg1">
                    <a:lumMod val="75000"/>
                  </a:schemeClr>
                </a:solidFill>
              </a:rPr>
              <a:t>Приказ № 118 </a:t>
            </a:r>
            <a:r>
              <a:rPr lang="ru-RU" sz="1400" b="1" dirty="0">
                <a:solidFill>
                  <a:schemeClr val="bg1">
                    <a:lumMod val="75000"/>
                  </a:schemeClr>
                </a:solidFill>
              </a:rPr>
              <a:t>от </a:t>
            </a:r>
            <a:r>
              <a:rPr lang="ru-RU" sz="1400" b="1" dirty="0" smtClean="0">
                <a:solidFill>
                  <a:schemeClr val="bg1">
                    <a:lumMod val="75000"/>
                  </a:schemeClr>
                </a:solidFill>
              </a:rPr>
              <a:t>20.04.2012 </a:t>
            </a:r>
            <a:r>
              <a:rPr lang="ru-RU" sz="1400" dirty="0">
                <a:solidFill>
                  <a:schemeClr val="bg1">
                    <a:lumMod val="75000"/>
                  </a:schemeClr>
                </a:solidFill>
              </a:rPr>
              <a:t>- </a:t>
            </a:r>
            <a:r>
              <a:rPr lang="ru-RU" sz="1400" dirty="0" smtClean="0">
                <a:solidFill>
                  <a:schemeClr val="bg1">
                    <a:lumMod val="75000"/>
                  </a:schemeClr>
                </a:solidFill>
              </a:rPr>
              <a:t> изменения в Правила </a:t>
            </a:r>
            <a:r>
              <a:rPr lang="ru-RU" sz="1400" dirty="0">
                <a:solidFill>
                  <a:schemeClr val="bg1">
                    <a:lumMod val="75000"/>
                  </a:schemeClr>
                </a:solidFill>
              </a:rPr>
              <a:t>применения оборудования систем </a:t>
            </a:r>
            <a:r>
              <a:rPr lang="ru-RU" sz="1400" b="1" dirty="0">
                <a:solidFill>
                  <a:schemeClr val="bg1">
                    <a:lumMod val="75000"/>
                  </a:schemeClr>
                </a:solidFill>
              </a:rPr>
              <a:t>базовых станций и ретрансляторов</a:t>
            </a:r>
            <a:r>
              <a:rPr lang="ru-RU" sz="1400" dirty="0" smtClean="0">
                <a:solidFill>
                  <a:schemeClr val="bg1">
                    <a:lumMod val="75000"/>
                  </a:schemeClr>
                </a:solidFill>
              </a:rPr>
              <a:t> </a:t>
            </a:r>
            <a:r>
              <a:rPr lang="ru-RU" sz="1400" dirty="0">
                <a:solidFill>
                  <a:schemeClr val="bg1">
                    <a:lumMod val="75000"/>
                  </a:schemeClr>
                </a:solidFill>
              </a:rPr>
              <a:t>сетей </a:t>
            </a:r>
            <a:r>
              <a:rPr lang="ru-RU" sz="1400" dirty="0" smtClean="0">
                <a:solidFill>
                  <a:schemeClr val="bg1">
                    <a:lumMod val="75000"/>
                  </a:schemeClr>
                </a:solidFill>
              </a:rPr>
              <a:t>ПРТС </a:t>
            </a:r>
            <a:r>
              <a:rPr lang="ru-RU" sz="1400" b="1" dirty="0">
                <a:solidFill>
                  <a:schemeClr val="bg1">
                    <a:lumMod val="75000"/>
                  </a:schemeClr>
                </a:solidFill>
              </a:rPr>
              <a:t>стандарта </a:t>
            </a:r>
            <a:r>
              <a:rPr lang="en-US" sz="1400" b="1" dirty="0" smtClean="0">
                <a:solidFill>
                  <a:schemeClr val="bg1">
                    <a:lumMod val="75000"/>
                  </a:schemeClr>
                </a:solidFill>
              </a:rPr>
              <a:t>UMTS</a:t>
            </a:r>
            <a:endParaRPr lang="ru-RU" sz="1400" b="1" dirty="0" smtClean="0">
              <a:solidFill>
                <a:schemeClr val="bg1">
                  <a:lumMod val="75000"/>
                </a:schemeClr>
              </a:solidFill>
            </a:endParaRPr>
          </a:p>
          <a:p>
            <a:pPr algn="just"/>
            <a:r>
              <a:rPr lang="ru-RU" sz="1400" b="1" dirty="0" smtClean="0">
                <a:solidFill>
                  <a:schemeClr val="bg1">
                    <a:lumMod val="75000"/>
                  </a:schemeClr>
                </a:solidFill>
              </a:rPr>
              <a:t>Приказ № 284 </a:t>
            </a:r>
            <a:r>
              <a:rPr lang="ru-RU" sz="1400" b="1" dirty="0">
                <a:solidFill>
                  <a:schemeClr val="bg1">
                    <a:lumMod val="75000"/>
                  </a:schemeClr>
                </a:solidFill>
              </a:rPr>
              <a:t>от 06.12.2012</a:t>
            </a:r>
            <a:r>
              <a:rPr lang="ru-RU" sz="1400" dirty="0">
                <a:solidFill>
                  <a:schemeClr val="bg1">
                    <a:lumMod val="75000"/>
                  </a:schemeClr>
                </a:solidFill>
              </a:rPr>
              <a:t> - </a:t>
            </a:r>
            <a:r>
              <a:rPr lang="ru-RU" sz="1400" dirty="0" smtClean="0">
                <a:solidFill>
                  <a:schemeClr val="bg1">
                    <a:lumMod val="75000"/>
                  </a:schemeClr>
                </a:solidFill>
              </a:rPr>
              <a:t>изменения </a:t>
            </a:r>
            <a:r>
              <a:rPr lang="ru-RU" sz="1400" dirty="0">
                <a:solidFill>
                  <a:schemeClr val="bg1">
                    <a:lumMod val="75000"/>
                  </a:schemeClr>
                </a:solidFill>
              </a:rPr>
              <a:t>в Требования к построению телефонной сети связи общего пользования, утвержденные приказом </a:t>
            </a:r>
            <a:r>
              <a:rPr lang="ru-RU" sz="1400" dirty="0" err="1">
                <a:solidFill>
                  <a:schemeClr val="bg1">
                    <a:lumMod val="75000"/>
                  </a:schemeClr>
                </a:solidFill>
              </a:rPr>
              <a:t>Мининформсвязи</a:t>
            </a:r>
            <a:r>
              <a:rPr lang="ru-RU" sz="1400" dirty="0">
                <a:solidFill>
                  <a:schemeClr val="bg1">
                    <a:lumMod val="75000"/>
                  </a:schemeClr>
                </a:solidFill>
              </a:rPr>
              <a:t> РФ от 08.08.2005 N 97</a:t>
            </a:r>
          </a:p>
          <a:p>
            <a:pPr algn="just"/>
            <a:endParaRPr lang="ru-RU" sz="1200" b="1" dirty="0" smtClean="0"/>
          </a:p>
          <a:p>
            <a:pPr algn="just"/>
            <a:r>
              <a:rPr lang="ru-RU" sz="1400" b="1" dirty="0" smtClean="0"/>
              <a:t>Приказ № 38 </a:t>
            </a:r>
            <a:r>
              <a:rPr lang="ru-RU" sz="1400" b="1" dirty="0"/>
              <a:t>от 11.03.2014</a:t>
            </a:r>
            <a:r>
              <a:rPr lang="ru-RU" sz="1400" dirty="0"/>
              <a:t> </a:t>
            </a:r>
            <a:r>
              <a:rPr lang="ru-RU" sz="1400" dirty="0" smtClean="0"/>
              <a:t>- изменения в Правила </a:t>
            </a:r>
            <a:r>
              <a:rPr lang="ru-RU" sz="1400" dirty="0"/>
              <a:t>применения подсистем </a:t>
            </a:r>
            <a:r>
              <a:rPr lang="ru-RU" sz="1400" b="1" dirty="0"/>
              <a:t>базовых станций и ретрансляторов </a:t>
            </a:r>
            <a:r>
              <a:rPr lang="ru-RU" sz="1400" dirty="0"/>
              <a:t>сетей </a:t>
            </a:r>
            <a:r>
              <a:rPr lang="ru-RU" sz="1400" dirty="0" smtClean="0"/>
              <a:t>ПРТС </a:t>
            </a:r>
            <a:r>
              <a:rPr lang="ru-RU" sz="1400" b="1" dirty="0"/>
              <a:t>стандарта GSM 900/1800</a:t>
            </a:r>
            <a:r>
              <a:rPr lang="ru-RU" sz="1400" dirty="0"/>
              <a:t>, утвержденные приказом </a:t>
            </a:r>
            <a:r>
              <a:rPr lang="ru-RU" sz="1400" dirty="0" err="1" smtClean="0"/>
              <a:t>Мининформсвязи</a:t>
            </a:r>
            <a:r>
              <a:rPr lang="ru-RU" sz="1400" dirty="0" smtClean="0"/>
              <a:t> РФ </a:t>
            </a:r>
            <a:r>
              <a:rPr lang="ru-RU" sz="1400" dirty="0"/>
              <a:t>от 12.04.2007 №</a:t>
            </a:r>
            <a:r>
              <a:rPr lang="ru-RU" sz="1400" dirty="0" smtClean="0"/>
              <a:t>45</a:t>
            </a:r>
            <a:endParaRPr lang="ru-RU" sz="1400" dirty="0"/>
          </a:p>
          <a:p>
            <a:pPr algn="just"/>
            <a:r>
              <a:rPr lang="ru-RU" sz="1400" dirty="0"/>
              <a:t> </a:t>
            </a:r>
          </a:p>
          <a:p>
            <a:pPr algn="just"/>
            <a:r>
              <a:rPr lang="ru-RU" sz="1400" b="1" dirty="0" smtClean="0"/>
              <a:t>Приказ № 95 от </a:t>
            </a:r>
            <a:r>
              <a:rPr lang="ru-RU" sz="1400" b="1" dirty="0"/>
              <a:t>21.04.2014</a:t>
            </a:r>
            <a:r>
              <a:rPr lang="ru-RU" sz="1400" dirty="0"/>
              <a:t> </a:t>
            </a:r>
            <a:r>
              <a:rPr lang="ru-RU" sz="1400" dirty="0" smtClean="0"/>
              <a:t>- изменения </a:t>
            </a:r>
            <a:r>
              <a:rPr lang="ru-RU" sz="1400" dirty="0"/>
              <a:t>в Правила применения </a:t>
            </a:r>
            <a:r>
              <a:rPr lang="ru-RU" sz="1400" b="1" dirty="0"/>
              <a:t>абонентских станций</a:t>
            </a:r>
            <a:r>
              <a:rPr lang="ru-RU" sz="1400" dirty="0"/>
              <a:t> (абонентских радиостанций) сетей </a:t>
            </a:r>
            <a:r>
              <a:rPr lang="ru-RU" sz="1400" dirty="0" smtClean="0"/>
              <a:t>ПРТС </a:t>
            </a:r>
            <a:r>
              <a:rPr lang="ru-RU" sz="1400" b="1" dirty="0"/>
              <a:t>стандарта GSM-900/1800</a:t>
            </a:r>
            <a:r>
              <a:rPr lang="ru-RU" sz="1400" dirty="0"/>
              <a:t>, утвержденные приказом </a:t>
            </a:r>
            <a:r>
              <a:rPr lang="ru-RU" sz="1400" dirty="0" err="1" smtClean="0"/>
              <a:t>Мининформсвязи</a:t>
            </a:r>
            <a:r>
              <a:rPr lang="ru-RU" sz="1400" dirty="0" smtClean="0"/>
              <a:t> РФ </a:t>
            </a:r>
            <a:r>
              <a:rPr lang="ru-RU" sz="1400" dirty="0"/>
              <a:t>от 19.02.2008 № </a:t>
            </a:r>
            <a:r>
              <a:rPr lang="ru-RU" sz="1400" dirty="0" smtClean="0"/>
              <a:t>21</a:t>
            </a:r>
            <a:endParaRPr lang="ru-RU" sz="1400" dirty="0"/>
          </a:p>
          <a:p>
            <a:pPr algn="just"/>
            <a:r>
              <a:rPr lang="ru-RU" sz="1400" dirty="0"/>
              <a:t> </a:t>
            </a:r>
          </a:p>
          <a:p>
            <a:pPr algn="just"/>
            <a:r>
              <a:rPr lang="ru-RU" sz="1400" b="1" dirty="0" smtClean="0"/>
              <a:t>Приказ</a:t>
            </a:r>
            <a:r>
              <a:rPr lang="ru-RU" sz="1400" b="1" dirty="0"/>
              <a:t> </a:t>
            </a:r>
            <a:r>
              <a:rPr lang="ru-RU" sz="1400" b="1" dirty="0" smtClean="0"/>
              <a:t>№ 39 </a:t>
            </a:r>
            <a:r>
              <a:rPr lang="ru-RU" sz="1400" b="1" dirty="0"/>
              <a:t>от </a:t>
            </a:r>
            <a:r>
              <a:rPr lang="ru-RU" sz="1400" b="1" dirty="0" smtClean="0"/>
              <a:t>11.03.2014 </a:t>
            </a:r>
            <a:r>
              <a:rPr lang="ru-RU" sz="1400" dirty="0"/>
              <a:t>- </a:t>
            </a:r>
            <a:r>
              <a:rPr lang="ru-RU" sz="1400" dirty="0" smtClean="0"/>
              <a:t>изменения </a:t>
            </a:r>
            <a:r>
              <a:rPr lang="ru-RU" sz="1400" dirty="0"/>
              <a:t>в </a:t>
            </a:r>
            <a:r>
              <a:rPr lang="ru-RU" sz="1400" dirty="0" smtClean="0"/>
              <a:t>Правила </a:t>
            </a:r>
            <a:r>
              <a:rPr lang="ru-RU" sz="1400" dirty="0"/>
              <a:t>применения оборудования систем </a:t>
            </a:r>
            <a:r>
              <a:rPr lang="ru-RU" sz="1400" b="1" dirty="0"/>
              <a:t>базовых станций и ретрансляторов</a:t>
            </a:r>
            <a:r>
              <a:rPr lang="ru-RU" sz="1400" dirty="0"/>
              <a:t> сетей </a:t>
            </a:r>
            <a:r>
              <a:rPr lang="ru-RU" sz="1400" dirty="0" smtClean="0"/>
              <a:t>ПРТС </a:t>
            </a:r>
            <a:r>
              <a:rPr lang="ru-RU" sz="1400" b="1" dirty="0"/>
              <a:t>стандарта LTE</a:t>
            </a:r>
            <a:r>
              <a:rPr lang="ru-RU" sz="1400" dirty="0"/>
              <a:t>, утвержденные приказом </a:t>
            </a:r>
            <a:r>
              <a:rPr lang="ru-RU" sz="1400" dirty="0" err="1" smtClean="0"/>
              <a:t>Минкомсвязи</a:t>
            </a:r>
            <a:r>
              <a:rPr lang="ru-RU" sz="1400" dirty="0" smtClean="0"/>
              <a:t> РФ </a:t>
            </a:r>
            <a:r>
              <a:rPr lang="ru-RU" sz="1400" dirty="0"/>
              <a:t>от 06.06.2011 № </a:t>
            </a:r>
            <a:r>
              <a:rPr lang="ru-RU" sz="1400" dirty="0" smtClean="0"/>
              <a:t>129</a:t>
            </a:r>
            <a:endParaRPr lang="ru-RU" sz="1400" dirty="0"/>
          </a:p>
          <a:p>
            <a:pPr algn="just"/>
            <a:r>
              <a:rPr lang="ru-RU" sz="1400" dirty="0"/>
              <a:t> </a:t>
            </a:r>
          </a:p>
          <a:p>
            <a:pPr algn="just"/>
            <a:r>
              <a:rPr lang="ru-RU" sz="1400" b="1" dirty="0" smtClean="0"/>
              <a:t>Приказ </a:t>
            </a:r>
            <a:r>
              <a:rPr lang="ru-RU" sz="1400" b="1" dirty="0"/>
              <a:t>№123 от 12.05.2014</a:t>
            </a:r>
            <a:r>
              <a:rPr lang="ru-RU" sz="1400" dirty="0"/>
              <a:t> </a:t>
            </a:r>
            <a:r>
              <a:rPr lang="ru-RU" sz="1400" dirty="0" smtClean="0"/>
              <a:t>- изменения </a:t>
            </a:r>
            <a:r>
              <a:rPr lang="ru-RU" sz="1400" dirty="0"/>
              <a:t>в Правила применения </a:t>
            </a:r>
            <a:r>
              <a:rPr lang="ru-RU" sz="1400" b="1" dirty="0"/>
              <a:t>абонентских терминалов</a:t>
            </a:r>
            <a:r>
              <a:rPr lang="ru-RU" sz="1400" dirty="0"/>
              <a:t> сетей </a:t>
            </a:r>
            <a:r>
              <a:rPr lang="ru-RU" sz="1400" dirty="0" smtClean="0"/>
              <a:t>ПРТС </a:t>
            </a:r>
            <a:r>
              <a:rPr lang="ru-RU" sz="1400" b="1" dirty="0" smtClean="0"/>
              <a:t>стандарта </a:t>
            </a:r>
            <a:r>
              <a:rPr lang="ru-RU" sz="1400" b="1" dirty="0"/>
              <a:t>LTE</a:t>
            </a:r>
            <a:r>
              <a:rPr lang="ru-RU" sz="1400" dirty="0"/>
              <a:t>, утвержденные приказом </a:t>
            </a:r>
            <a:r>
              <a:rPr lang="ru-RU" sz="1400" dirty="0" err="1" smtClean="0"/>
              <a:t>Минкомсвязи</a:t>
            </a:r>
            <a:r>
              <a:rPr lang="ru-RU" sz="1400" dirty="0" smtClean="0"/>
              <a:t> РФ </a:t>
            </a:r>
            <a:r>
              <a:rPr lang="ru-RU" sz="1400" dirty="0"/>
              <a:t>от 06.06.2011 № </a:t>
            </a:r>
            <a:r>
              <a:rPr lang="ru-RU" sz="1400" dirty="0" smtClean="0"/>
              <a:t>128</a:t>
            </a:r>
          </a:p>
          <a:p>
            <a:pPr algn="just"/>
            <a:endParaRPr lang="ru-RU" sz="1400" dirty="0"/>
          </a:p>
          <a:p>
            <a:pPr algn="just"/>
            <a:r>
              <a:rPr lang="ru-RU" sz="1400" b="1" dirty="0"/>
              <a:t>Приказ №</a:t>
            </a:r>
            <a:r>
              <a:rPr lang="ru-RU" sz="1400" b="1" dirty="0" smtClean="0"/>
              <a:t>157 </a:t>
            </a:r>
            <a:r>
              <a:rPr lang="ru-RU" sz="1400" b="1" dirty="0"/>
              <a:t>от </a:t>
            </a:r>
            <a:r>
              <a:rPr lang="ru-RU" sz="1400" b="1" dirty="0" smtClean="0"/>
              <a:t>12.05.2015</a:t>
            </a:r>
            <a:r>
              <a:rPr lang="ru-RU" sz="1400" dirty="0"/>
              <a:t> </a:t>
            </a:r>
            <a:r>
              <a:rPr lang="ru-RU" sz="1400" dirty="0" smtClean="0"/>
              <a:t>- изменения для стандарта </a:t>
            </a:r>
            <a:r>
              <a:rPr lang="en-US" sz="1400" dirty="0" smtClean="0"/>
              <a:t>UMTS</a:t>
            </a:r>
            <a:r>
              <a:rPr lang="ru-RU" sz="1400" dirty="0" smtClean="0"/>
              <a:t>.</a:t>
            </a:r>
          </a:p>
        </p:txBody>
      </p:sp>
    </p:spTree>
    <p:extLst>
      <p:ext uri="{BB962C8B-B14F-4D97-AF65-F5344CB8AC3E}">
        <p14:creationId xmlns:p14="http://schemas.microsoft.com/office/powerpoint/2010/main" val="761298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8</a:t>
            </a:fld>
            <a:endParaRPr lang="ru-RU" sz="3100" spc="-300" dirty="0"/>
          </a:p>
        </p:txBody>
      </p:sp>
      <p:sp>
        <p:nvSpPr>
          <p:cNvPr id="3" name="Название 2"/>
          <p:cNvSpPr>
            <a:spLocks noGrp="1"/>
          </p:cNvSpPr>
          <p:nvPr>
            <p:ph type="title"/>
          </p:nvPr>
        </p:nvSpPr>
        <p:spPr>
          <a:xfrm>
            <a:off x="1105008" y="325085"/>
            <a:ext cx="6368272" cy="504714"/>
          </a:xfrm>
        </p:spPr>
        <p:txBody>
          <a:bodyPr/>
          <a:lstStyle/>
          <a:p>
            <a:r>
              <a:rPr lang="ru-RU" dirty="0" smtClean="0"/>
              <a:t>Прогрессивные изменения</a:t>
            </a:r>
            <a:endParaRPr lang="ru-RU" dirty="0"/>
          </a:p>
        </p:txBody>
      </p:sp>
      <p:sp>
        <p:nvSpPr>
          <p:cNvPr id="5" name="Содержимое 4"/>
          <p:cNvSpPr>
            <a:spLocks noGrp="1"/>
          </p:cNvSpPr>
          <p:nvPr>
            <p:ph sz="quarter" idx="15"/>
          </p:nvPr>
        </p:nvSpPr>
        <p:spPr/>
        <p:txBody>
          <a:bodyPr/>
          <a:lstStyle/>
          <a:p>
            <a:r>
              <a:rPr lang="ru-RU" dirty="0" smtClean="0"/>
              <a:t>Расширенная коллегия </a:t>
            </a:r>
            <a:r>
              <a:rPr lang="ru-RU" dirty="0" err="1" smtClean="0"/>
              <a:t>Минкомсвязи</a:t>
            </a:r>
            <a:r>
              <a:rPr lang="ru-RU" dirty="0" smtClean="0"/>
              <a:t> России 		апрель </a:t>
            </a:r>
            <a:r>
              <a:rPr lang="ru-RU" dirty="0"/>
              <a:t>| 2016</a:t>
            </a: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642" t="10205" r="10208" b="11725"/>
          <a:stretch/>
        </p:blipFill>
        <p:spPr bwMode="auto">
          <a:xfrm>
            <a:off x="304000" y="1700808"/>
            <a:ext cx="9257512" cy="5072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0598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r>
              <a:rPr lang="ru-RU" smtClean="0"/>
              <a:t> </a:t>
            </a:r>
            <a:fld id="{D2BBE019-575F-4C4C-ACBF-D10E1C5309A4}" type="slidenum">
              <a:rPr lang="ru-RU" sz="3100" spc="-300" smtClean="0"/>
              <a:pPr/>
              <a:t>9</a:t>
            </a:fld>
            <a:endParaRPr lang="ru-RU" sz="3100" spc="-300" dirty="0"/>
          </a:p>
        </p:txBody>
      </p:sp>
      <p:sp>
        <p:nvSpPr>
          <p:cNvPr id="3" name="Название 2"/>
          <p:cNvSpPr>
            <a:spLocks noGrp="1"/>
          </p:cNvSpPr>
          <p:nvPr>
            <p:ph type="title"/>
          </p:nvPr>
        </p:nvSpPr>
        <p:spPr>
          <a:xfrm>
            <a:off x="1105008" y="325085"/>
            <a:ext cx="6368272" cy="504714"/>
          </a:xfrm>
        </p:spPr>
        <p:txBody>
          <a:bodyPr/>
          <a:lstStyle/>
          <a:p>
            <a:r>
              <a:rPr lang="ru-RU" dirty="0" smtClean="0"/>
              <a:t>Прогрессивные изменения</a:t>
            </a:r>
            <a:endParaRPr lang="ru-RU" dirty="0"/>
          </a:p>
        </p:txBody>
      </p:sp>
      <p:sp>
        <p:nvSpPr>
          <p:cNvPr id="5" name="Содержимое 4"/>
          <p:cNvSpPr>
            <a:spLocks noGrp="1"/>
          </p:cNvSpPr>
          <p:nvPr>
            <p:ph sz="quarter" idx="15"/>
          </p:nvPr>
        </p:nvSpPr>
        <p:spPr/>
        <p:txBody>
          <a:bodyPr/>
          <a:lstStyle/>
          <a:p>
            <a:r>
              <a:rPr lang="ru-RU" dirty="0" smtClean="0"/>
              <a:t>Расширенная коллегия </a:t>
            </a:r>
            <a:r>
              <a:rPr lang="ru-RU" dirty="0" err="1" smtClean="0"/>
              <a:t>Минкомсвязи</a:t>
            </a:r>
            <a:r>
              <a:rPr lang="ru-RU" dirty="0" smtClean="0"/>
              <a:t> России 		апрель </a:t>
            </a:r>
            <a:r>
              <a:rPr lang="ru-RU" dirty="0"/>
              <a:t>| 2016</a:t>
            </a: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250" t="12012" r="11583" b="4706"/>
          <a:stretch/>
        </p:blipFill>
        <p:spPr bwMode="auto">
          <a:xfrm>
            <a:off x="604276" y="1700808"/>
            <a:ext cx="8784780" cy="5133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1098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русский">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английский">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C3399"/>
        </a:solidFill>
        <a:ln>
          <a:noFill/>
        </a:ln>
      </a:spPr>
      <a:bodyPr lIns="77925" tIns="38963" rIns="77925" bIns="38963"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10211</TotalTime>
  <Words>7152</Words>
  <Application>Microsoft Office PowerPoint</Application>
  <PresentationFormat>Лист A4 (210x297 мм)</PresentationFormat>
  <Paragraphs>805</Paragraphs>
  <Slides>33</Slides>
  <Notes>32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33</vt:i4>
      </vt:variant>
    </vt:vector>
  </HeadingPairs>
  <TitlesOfParts>
    <vt:vector size="41" baseType="lpstr">
      <vt:lpstr>Arial</vt:lpstr>
      <vt:lpstr>Calibri</vt:lpstr>
      <vt:lpstr>Gill Sans</vt:lpstr>
      <vt:lpstr>Trebuchet MS</vt:lpstr>
      <vt:lpstr>Wingdings</vt:lpstr>
      <vt:lpstr>ヒラギノ角ゴ ProN W3</vt:lpstr>
      <vt:lpstr>русский</vt:lpstr>
      <vt:lpstr>английский</vt:lpstr>
      <vt:lpstr>Презентация PowerPoint</vt:lpstr>
      <vt:lpstr>Презентация PowerPoint</vt:lpstr>
      <vt:lpstr>Прогрессивные изменения</vt:lpstr>
      <vt:lpstr>Прогрессивные изменения</vt:lpstr>
      <vt:lpstr>Прогрессивные изменения</vt:lpstr>
      <vt:lpstr>Прогрессивные изменения</vt:lpstr>
      <vt:lpstr>НОРМАТИВНЫЕ ПРАВОВЫЕ АКТЫ</vt:lpstr>
      <vt:lpstr>Прогрессивные изменения</vt:lpstr>
      <vt:lpstr>Прогрессивные изменения</vt:lpstr>
      <vt:lpstr>Прогрессивные изменения</vt:lpstr>
      <vt:lpstr>Прогрессивные изменения</vt:lpstr>
      <vt:lpstr>Совместное использование  средств связи</vt:lpstr>
      <vt:lpstr>Совместное использование  средств связи</vt:lpstr>
      <vt:lpstr>Презентация PowerPoint</vt:lpstr>
      <vt:lpstr>НОРМАТИВНЫЕ ПРАВОВЫЕ АКТЫ 2014 год</vt:lpstr>
      <vt:lpstr>НОРМАТИВНЫЕ ПРАВОВЫЕ АКТЫ 2014 год</vt:lpstr>
      <vt:lpstr>НОРМАТИВНЫЕ ПРАВОВЫЕ АКТЫ 2015 год</vt:lpstr>
      <vt:lpstr>НОРМАТИВНЫЕ ПРАВОВЫЕ АКТЫ 2015 год</vt:lpstr>
      <vt:lpstr>Прогрессивные изменения</vt:lpstr>
      <vt:lpstr>НОРМАТИВНЫЕ ПРАВОВЫЕ АКТЫ 2016 год (на сентябрь)</vt:lpstr>
      <vt:lpstr>НОРМАТИВНЫЕ ПРАВОВЫЕ АКТЫ 2016 год (на сентябрь)</vt:lpstr>
      <vt:lpstr>Презентация PowerPoint</vt:lpstr>
      <vt:lpstr>Планы по принятию НПА</vt:lpstr>
      <vt:lpstr>Планы по принятию НПА</vt:lpstr>
      <vt:lpstr>СОРМ</vt:lpstr>
      <vt:lpstr>Планы по принятию НПА</vt:lpstr>
      <vt:lpstr>Планы по принятию НПА</vt:lpstr>
      <vt:lpstr>Планы по принятию НПА</vt:lpstr>
      <vt:lpstr>Планы по принятию НПА</vt:lpstr>
      <vt:lpstr>Планы по принятию НПА</vt:lpstr>
      <vt:lpstr>Презентация PowerPoint</vt:lpstr>
      <vt:lpstr>Презентация PowerPoint</vt:lpstr>
      <vt:lpstr>ПОДГОТОВКА  НОРМАТИВНЫХ ПРАВОВЫХ АКТОВ</vt:lpstr>
    </vt:vector>
  </TitlesOfParts>
  <Company>minsvyaz</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Елена А. Леткина</dc:creator>
  <cp:lastModifiedBy>Ольга</cp:lastModifiedBy>
  <cp:revision>1332</cp:revision>
  <cp:lastPrinted>2014-09-29T08:10:37Z</cp:lastPrinted>
  <dcterms:created xsi:type="dcterms:W3CDTF">2013-04-02T13:27:00Z</dcterms:created>
  <dcterms:modified xsi:type="dcterms:W3CDTF">2016-10-03T14:06:44Z</dcterms:modified>
  <cp:contentStatus>шаблон</cp:contentStatus>
</cp:coreProperties>
</file>