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5" r:id="rId4"/>
    <p:sldId id="309" r:id="rId5"/>
    <p:sldId id="312" r:id="rId6"/>
    <p:sldId id="310" r:id="rId7"/>
    <p:sldId id="313" r:id="rId8"/>
    <p:sldId id="314" r:id="rId9"/>
    <p:sldId id="308" r:id="rId10"/>
    <p:sldId id="315" r:id="rId11"/>
    <p:sldId id="303" r:id="rId12"/>
    <p:sldId id="311" r:id="rId13"/>
    <p:sldId id="287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33"/>
    <a:srgbClr val="0638A6"/>
    <a:srgbClr val="0808C4"/>
    <a:srgbClr val="01B72C"/>
    <a:srgbClr val="019524"/>
    <a:srgbClr val="619428"/>
    <a:srgbClr val="EE8E00"/>
    <a:srgbClr val="95ADF9"/>
    <a:srgbClr val="799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709" autoAdjust="0"/>
  </p:normalViewPr>
  <p:slideViewPr>
    <p:cSldViewPr>
      <p:cViewPr varScale="1">
        <p:scale>
          <a:sx n="87" d="100"/>
          <a:sy n="87" d="100"/>
        </p:scale>
        <p:origin x="-14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1FB4E-78DE-4B7D-96FD-16B5447D6EEB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38115-0D8E-4B61-90F7-DA75FDA62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596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5D1FE-121F-4002-BBF8-C3F4D986A903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B9C8A-FC84-4E45-8CFF-174FB48832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5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B9C8A-FC84-4E45-8CFF-174FB488326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62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860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4" name="Picture 3" descr="footer_graphic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5435827"/>
            <a:ext cx="9144000" cy="1420586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1.jpeg"/><Relationship Id="rId7" Type="http://schemas.openxmlformats.org/officeDocument/2006/relationships/hyperlink" Target="mailto:info@trade.k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de.kg/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424936" cy="4176464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агентство связи при Государственном комитете информационных технологий  Кыргызской Республики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b="1" dirty="0">
                <a:effectLst/>
              </a:rPr>
              <a:t>ОСОБЕННОСТИ ПОДТВЕРЖДЕНИЯ СООТВЕТСТВИЯ ИНФОКОММУНИКАЦИОННОГО ОБОРУДОВАНИЯ В КЫРГЫЗСКОЙ </a:t>
            </a:r>
            <a:r>
              <a:rPr lang="ru-RU" sz="2800" b="1" dirty="0" smtClean="0">
                <a:effectLst/>
              </a:rPr>
              <a:t>РЕСПУБЛИКЕ</a:t>
            </a:r>
            <a:endParaRPr lang="ru-RU" sz="2800" dirty="0">
              <a:effectLst/>
            </a:endParaRPr>
          </a:p>
        </p:txBody>
      </p:sp>
      <p:pic>
        <p:nvPicPr>
          <p:cNvPr id="2051" name="Picture 3" descr="C:\Almaz\Разное\for presentations\120px-Kyrgyzstan_flag_tunduk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3456" y="260648"/>
            <a:ext cx="1215008" cy="1215008"/>
          </a:xfrm>
          <a:prstGeom prst="rect">
            <a:avLst/>
          </a:prstGeom>
          <a:noFill/>
        </p:spPr>
      </p:pic>
      <p:pic>
        <p:nvPicPr>
          <p:cNvPr id="10" name="Рисунок 6" descr="Логотип-ГАС_прозрачный.gif"/>
          <p:cNvPicPr>
            <a:picLocks noChangeAspect="1"/>
          </p:cNvPicPr>
          <p:nvPr/>
        </p:nvPicPr>
        <p:blipFill>
          <a:blip r:embed="rId3" cstate="print">
            <a:lum bright="-15000" contrast="40000"/>
          </a:blip>
          <a:srcRect/>
          <a:stretch>
            <a:fillRect/>
          </a:stretch>
        </p:blipFill>
        <p:spPr bwMode="auto">
          <a:xfrm>
            <a:off x="770977" y="260648"/>
            <a:ext cx="164078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3"/>
          <p:cNvGrpSpPr/>
          <p:nvPr/>
        </p:nvGrpSpPr>
        <p:grpSpPr>
          <a:xfrm>
            <a:off x="4692763" y="5899567"/>
            <a:ext cx="4411005" cy="769793"/>
            <a:chOff x="4613959" y="5992957"/>
            <a:chExt cx="4411005" cy="769793"/>
          </a:xfrm>
        </p:grpSpPr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4613959" y="5992957"/>
              <a:ext cx="3714744" cy="646331"/>
            </a:xfrm>
            <a:prstGeom prst="rect">
              <a:avLst/>
            </a:prstGeom>
            <a:noFill/>
            <a:ln w="44450" cmpd="thinThick"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Государственное агентство связи </a:t>
              </a:r>
              <a:r>
                <a:rPr lang="ru-RU" sz="12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при Государственном комитете информационных технологий </a:t>
              </a:r>
              <a:r>
                <a:rPr lang="ru-RU" sz="12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Кыргызской Республики </a:t>
              </a:r>
              <a:endParaRPr lang="ru-RU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Picture 2" descr="D:\2012_год\лого ГАС\Логотип ГАС_.jpg"/>
            <p:cNvPicPr>
              <a:picLocks noChangeAspect="1" noChangeArrowheads="1"/>
            </p:cNvPicPr>
            <p:nvPr/>
          </p:nvPicPr>
          <p:blipFill>
            <a:blip r:embed="rId4" cstate="print">
              <a:lum bright="-15000" contrast="20000"/>
            </a:blip>
            <a:srcRect/>
            <a:stretch>
              <a:fillRect/>
            </a:stretch>
          </p:blipFill>
          <p:spPr bwMode="auto">
            <a:xfrm>
              <a:off x="8358214" y="6015219"/>
              <a:ext cx="666750" cy="747531"/>
            </a:xfrm>
            <a:prstGeom prst="rect">
              <a:avLst/>
            </a:prstGeom>
            <a:noFill/>
            <a:ln w="44450" cmpd="thinThick"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</a:ln>
          </p:spPr>
        </p:pic>
      </p:grpSp>
      <p:sp>
        <p:nvSpPr>
          <p:cNvPr id="17" name="Заголовок 1"/>
          <p:cNvSpPr txBox="1">
            <a:spLocks/>
          </p:cNvSpPr>
          <p:nvPr/>
        </p:nvSpPr>
        <p:spPr>
          <a:xfrm>
            <a:off x="658813" y="5522912"/>
            <a:ext cx="8111579" cy="864096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pPr marL="0" marR="0" lvl="0" indent="0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rgbClr val="FFFFB9"/>
                    </a:gs>
                    <a:gs pos="36000">
                      <a:srgbClr val="FFFF99"/>
                    </a:gs>
                    <a:gs pos="86000">
                      <a:srgbClr val="F6AE1E"/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-150" normalizeH="0" baseline="0" noProof="0" dirty="0" smtClean="0"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Исмаилов Зайнулла </a:t>
            </a:r>
            <a:r>
              <a:rPr kumimoji="0" lang="ru-RU" sz="3200" b="1" i="0" u="none" strike="noStrike" kern="1200" cap="none" spc="-150" normalizeH="0" baseline="0" noProof="0" dirty="0" err="1" smtClean="0"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Токталиевич</a:t>
            </a:r>
            <a:r>
              <a:rPr kumimoji="0" lang="ru-RU" sz="3200" b="1" i="0" u="none" strike="noStrike" kern="1200" cap="none" spc="-150" normalizeH="0" baseline="0" noProof="0" dirty="0" smtClean="0"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-150" normalizeH="0" baseline="0" noProof="0" dirty="0">
              <a:ln w="317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 rot="16200000">
            <a:off x="-3099594" y="3099592"/>
            <a:ext cx="6858001" cy="65881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711325" y="603528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61806" y="5993287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675647"/>
            <a:ext cx="7639000" cy="5799175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	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	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3" y="658814"/>
            <a:ext cx="796759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200" dirty="0" smtClean="0">
              <a:solidFill>
                <a:schemeClr val="accent1"/>
              </a:solidFill>
            </a:endParaRPr>
          </a:p>
          <a:p>
            <a:pPr algn="ctr"/>
            <a:r>
              <a:rPr lang="ru-RU" sz="2200" dirty="0" smtClean="0">
                <a:solidFill>
                  <a:schemeClr val="accent1"/>
                </a:solidFill>
              </a:rPr>
              <a:t>По </a:t>
            </a:r>
            <a:r>
              <a:rPr lang="ru-RU" sz="2200" dirty="0">
                <a:solidFill>
                  <a:schemeClr val="accent1"/>
                </a:solidFill>
              </a:rPr>
              <a:t>утверждению документов регламентирующих внутреннею процедуру выдачи лицензий </a:t>
            </a:r>
            <a:r>
              <a:rPr lang="ru-RU" sz="2200" dirty="0" smtClean="0">
                <a:solidFill>
                  <a:schemeClr val="accent1"/>
                </a:solidFill>
              </a:rPr>
              <a:t>и заключений (разрешительный документ) на </a:t>
            </a:r>
            <a:r>
              <a:rPr lang="ru-RU" sz="2200" dirty="0">
                <a:solidFill>
                  <a:schemeClr val="accent1"/>
                </a:solidFill>
              </a:rPr>
              <a:t>импорт и экспорт РЭС и ВЧУ на территории Таможенного Союза через Кыргызстан, ввоз РЭС и ВЧУ будет оформляется по требованиям документов ЕАЭС, т.е. согласно «Положения о ввозе на таможенную территорию </a:t>
            </a:r>
            <a:r>
              <a:rPr lang="ru-RU" sz="2200" dirty="0" smtClean="0">
                <a:solidFill>
                  <a:schemeClr val="accent1"/>
                </a:solidFill>
              </a:rPr>
              <a:t>Евразийского </a:t>
            </a:r>
            <a:r>
              <a:rPr lang="ru-RU" sz="2200" dirty="0">
                <a:solidFill>
                  <a:schemeClr val="accent1"/>
                </a:solidFill>
              </a:rPr>
              <a:t>Экономического союза РЭС и ВЧУ гражданского назначения, в том числе встроенных либо входящих в состав других </a:t>
            </a:r>
            <a:r>
              <a:rPr lang="ru-RU" sz="2200" dirty="0" smtClean="0">
                <a:solidFill>
                  <a:schemeClr val="accent1"/>
                </a:solidFill>
              </a:rPr>
              <a:t>товаров», </a:t>
            </a:r>
            <a:r>
              <a:rPr lang="ru-RU" sz="2200" dirty="0">
                <a:solidFill>
                  <a:schemeClr val="accent1"/>
                </a:solidFill>
              </a:rPr>
              <a:t>введенного решением Коллегии ЕАЭС от 06.10.2015 г. № </a:t>
            </a:r>
            <a:r>
              <a:rPr lang="ru-RU" sz="2400" dirty="0" smtClean="0">
                <a:solidFill>
                  <a:schemeClr val="accent1"/>
                </a:solidFill>
              </a:rPr>
              <a:t>131</a:t>
            </a:r>
            <a:r>
              <a:rPr lang="en-US" sz="2400" dirty="0" smtClean="0">
                <a:solidFill>
                  <a:schemeClr val="accent1"/>
                </a:solidFill>
              </a:rPr>
              <a:t> (</a:t>
            </a:r>
            <a:r>
              <a:rPr lang="ru-RU" sz="2400" dirty="0" smtClean="0">
                <a:solidFill>
                  <a:srgbClr val="FFC000"/>
                </a:solidFill>
              </a:rPr>
              <a:t>приложение </a:t>
            </a:r>
            <a:r>
              <a:rPr lang="ru-RU" sz="2400" dirty="0">
                <a:solidFill>
                  <a:srgbClr val="FFC000"/>
                </a:solidFill>
              </a:rPr>
              <a:t>№ 15 к Решению  Коллегии ЕАЭС от 21.04.2015 г. № </a:t>
            </a:r>
            <a:r>
              <a:rPr lang="ru-RU" sz="2400" dirty="0" smtClean="0">
                <a:solidFill>
                  <a:srgbClr val="FFC000"/>
                </a:solidFill>
              </a:rPr>
              <a:t>30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  <a:r>
              <a:rPr lang="ru-RU" sz="2400" dirty="0" smtClean="0">
                <a:solidFill>
                  <a:schemeClr val="accent1"/>
                </a:solidFill>
              </a:rPr>
              <a:t>.  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438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63840" y="980727"/>
            <a:ext cx="7940608" cy="4896545"/>
          </a:xfrm>
        </p:spPr>
        <p:txBody>
          <a:bodyPr/>
          <a:lstStyle/>
          <a:p>
            <a:r>
              <a:rPr lang="ru-RU" sz="2000" dirty="0" smtClean="0">
                <a:effectLst/>
              </a:rPr>
              <a:t>Информация </a:t>
            </a:r>
            <a:r>
              <a:rPr lang="ru-RU" sz="2000" dirty="0">
                <a:effectLst/>
              </a:rPr>
              <a:t>по Центру «Единого окна» на  веб-сайте </a:t>
            </a:r>
            <a:r>
              <a:rPr lang="en-US" sz="2000" u="sng" dirty="0">
                <a:effectLst/>
                <a:hlinkClick r:id="rId6"/>
              </a:rPr>
              <a:t>www</a:t>
            </a:r>
            <a:r>
              <a:rPr lang="ru-RU" sz="2000" u="sng" dirty="0">
                <a:effectLst/>
                <a:hlinkClick r:id="rId6"/>
              </a:rPr>
              <a:t>.</a:t>
            </a:r>
            <a:r>
              <a:rPr lang="en-US" sz="2000" u="sng" dirty="0">
                <a:effectLst/>
                <a:hlinkClick r:id="rId6"/>
              </a:rPr>
              <a:t>trade</a:t>
            </a:r>
            <a:r>
              <a:rPr lang="ru-RU" sz="2000" u="sng" dirty="0">
                <a:effectLst/>
                <a:hlinkClick r:id="rId6"/>
              </a:rPr>
              <a:t>.</a:t>
            </a:r>
            <a:r>
              <a:rPr lang="en-US" sz="2000" u="sng" dirty="0">
                <a:effectLst/>
                <a:hlinkClick r:id="rId6"/>
              </a:rPr>
              <a:t>kg</a:t>
            </a:r>
            <a:r>
              <a:rPr lang="ru-RU" sz="2000" dirty="0">
                <a:effectLst/>
              </a:rPr>
              <a:t>, </a:t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>   </a:t>
            </a:r>
            <a:r>
              <a:rPr lang="ru-RU" sz="1600" dirty="0" smtClean="0">
                <a:effectLst/>
              </a:rPr>
              <a:t>Е</a:t>
            </a:r>
            <a:r>
              <a:rPr lang="en-US" sz="2000" dirty="0">
                <a:effectLst/>
              </a:rPr>
              <a:t>-mail: </a:t>
            </a:r>
            <a:r>
              <a:rPr lang="en-US" sz="2000" u="sng" dirty="0">
                <a:effectLst/>
                <a:hlinkClick r:id="rId7"/>
              </a:rPr>
              <a:t>info@trade.kg</a:t>
            </a:r>
            <a:r>
              <a:rPr lang="en-US" sz="2000" dirty="0">
                <a:effectLst/>
              </a:rPr>
              <a:t>,  Tel: +996(312)90-26-40</a:t>
            </a:r>
            <a:r>
              <a:rPr lang="en-US" sz="1600" dirty="0">
                <a:effectLst/>
              </a:rPr>
              <a:t>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>"</a:t>
            </a:r>
            <a:endParaRPr lang="ru-RU" sz="1600" dirty="0"/>
          </a:p>
        </p:txBody>
      </p:sp>
      <p:pic>
        <p:nvPicPr>
          <p:cNvPr id="10" name="Picture 10" descr="slid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97" y="329406"/>
            <a:ext cx="8280920" cy="2523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271155" y="3430449"/>
            <a:ext cx="428625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0" indent="228600" algn="just">
              <a:defRPr/>
            </a:pP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Агентство связи включено и работает  в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 информационной  системе «</a:t>
            </a:r>
            <a:r>
              <a:rPr kumimoji="0" lang="ru-RU" sz="1800" b="1" i="1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Тулпар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 Системс» </a:t>
            </a:r>
            <a:r>
              <a:rPr lang="ru-RU" b="1" i="1" kern="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ГП </a:t>
            </a:r>
            <a:r>
              <a:rPr lang="ru-RU" b="1" i="1" kern="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«Центр «Единого окна</a:t>
            </a:r>
            <a:r>
              <a:rPr lang="ru-RU" b="1" i="1" kern="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» в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сфере внешней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торговли. В</a:t>
            </a:r>
            <a:r>
              <a:rPr lang="ru-RU" b="1" i="1" kern="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i="1" kern="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системе отрабатываются материалы по выдаче с</a:t>
            </a:r>
            <a:r>
              <a:rPr lang="ru-RU" b="1" i="1" kern="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ертификата соответствия и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разрешительного документа «Допуск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на ввоз РЭС и 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Times New Roman" pitchFamily="18" charset="0"/>
              </a:rPr>
              <a:t>ВЧУ» </a:t>
            </a:r>
            <a:endParaRPr kumimoji="0" lang="ru-RU" sz="1800" b="1" i="1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12" descr="&amp;Gcy;&amp;rcy;&amp;ucy;&amp;pcy;&amp;pcy;&amp;acy; 3d &amp;lcy;&amp;icy;&amp;tscy; &amp;ncy;&amp;acy; &amp;scy;&amp;ocy;&amp;vcy;&amp;iecy;&amp;shchcy;&amp;acy;&amp;ncy;&amp;icy;&amp;yacy;, &amp;icy;&amp;zcy;&amp;ocy;&amp;lcy;&amp;icy;&amp;rcy;&amp;ocy;&amp;vcy;&amp;acy;&amp;ncy;&amp;ncy;&amp;ycy;&amp;iecy; &amp;ncy;&amp;acy; &amp;bcy;&amp;iecy;&amp;lcy;&amp;ocy;&amp;mcy; &amp;fcy;&amp;ocy;&amp;ncy;&amp;iecy; - &amp;Scy;&amp;tcy;&amp;ocy;&amp;kcy;&amp;ocy;&amp;vcy;&amp;ocy;&amp;iecy; &amp;fcy;&amp;ocy;&amp;tcy;&amp;ocy; dacasdo #62501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26198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1835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514770"/>
            <a:ext cx="7043208" cy="152349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300121" y="2944597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72535" y="2944597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3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6141403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45688" y="6126310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6197" y="616530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7685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658813"/>
            <a:ext cx="7639000" cy="5692897"/>
          </a:xfrm>
        </p:spPr>
        <p:txBody>
          <a:bodyPr/>
          <a:lstStyle/>
          <a:p>
            <a:pPr algn="ctr" fontAlgn="base"/>
            <a:r>
              <a:rPr lang="ru-RU" sz="2400" dirty="0" smtClean="0">
                <a:effectLst/>
              </a:rPr>
              <a:t>С  июля  </a:t>
            </a:r>
            <a:r>
              <a:rPr lang="ru-RU" sz="2400" dirty="0">
                <a:effectLst/>
              </a:rPr>
              <a:t>2016 </a:t>
            </a:r>
            <a:r>
              <a:rPr lang="ru-RU" sz="2400" dirty="0" smtClean="0">
                <a:effectLst/>
              </a:rPr>
              <a:t>года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solidFill>
                  <a:schemeClr val="accent1"/>
                </a:solidFill>
                <a:effectLst/>
              </a:rPr>
              <a:t>Основная деятельность Агентства  направлена на создание стимулов для развития конкуренции на рынке телекоммуникационных и почтовых услуг, обеспечение этими услугами населения республики. При этом предусмотрена дальнейшая демонополизация рынка услуг связи, т.к. появление новых операторов связи в каком-либо сегменте рынка телекоммуникаций, предоставляющих именно эти услуги, создает конкуренцию и дает возможность снижать тарифы на услуги и </a:t>
            </a:r>
            <a:r>
              <a:rPr lang="ru-RU" sz="2400" dirty="0" smtClean="0">
                <a:solidFill>
                  <a:schemeClr val="accent1"/>
                </a:solidFill>
                <a:effectLst/>
              </a:rPr>
              <a:t>повышать </a:t>
            </a:r>
            <a:r>
              <a:rPr lang="ru-RU" sz="2400" dirty="0">
                <a:solidFill>
                  <a:schemeClr val="accent1"/>
                </a:solidFill>
                <a:effectLst/>
              </a:rPr>
              <a:t>качество их предоставления</a:t>
            </a:r>
            <a:r>
              <a:rPr lang="ru-RU" sz="2400" dirty="0" smtClean="0">
                <a:solidFill>
                  <a:schemeClr val="accent1"/>
                </a:solidFill>
                <a:effectLst/>
              </a:rPr>
              <a:t>.</a:t>
            </a:r>
            <a:r>
              <a:rPr lang="ru-RU" sz="2400" dirty="0" smtClean="0">
                <a:effectLst/>
              </a:rPr>
              <a:t>				</a:t>
            </a: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емиугольник 4"/>
          <p:cNvSpPr/>
          <p:nvPr/>
        </p:nvSpPr>
        <p:spPr bwMode="auto">
          <a:xfrm>
            <a:off x="642880" y="658814"/>
            <a:ext cx="3024337" cy="2369497"/>
          </a:xfrm>
          <a:prstGeom prst="hep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tx2"/>
                </a:solidFill>
              </a:rPr>
              <a:t>с 1997 г. по  2016 г</a:t>
            </a:r>
            <a:r>
              <a:rPr lang="ru-RU" sz="2000" dirty="0" smtClean="0">
                <a:solidFill>
                  <a:schemeClr val="tx2"/>
                </a:solidFill>
              </a:rPr>
              <a:t>. ГАС </a:t>
            </a:r>
            <a:r>
              <a:rPr lang="ru-RU" sz="2000" dirty="0">
                <a:solidFill>
                  <a:schemeClr val="tx2"/>
                </a:solidFill>
              </a:rPr>
              <a:t>при ПКР 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 bwMode="auto">
          <a:xfrm>
            <a:off x="3635551" y="1844824"/>
            <a:ext cx="2000563" cy="28803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Семиугольник 12"/>
          <p:cNvSpPr/>
          <p:nvPr/>
        </p:nvSpPr>
        <p:spPr bwMode="auto">
          <a:xfrm>
            <a:off x="5580112" y="692696"/>
            <a:ext cx="3024337" cy="2335615"/>
          </a:xfrm>
          <a:prstGeom prst="hep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</a:rPr>
              <a:t>ГАС при </a:t>
            </a:r>
            <a:r>
              <a:rPr lang="ru-RU" sz="2000" dirty="0" err="1" smtClean="0">
                <a:solidFill>
                  <a:schemeClr val="tx2"/>
                </a:solidFill>
              </a:rPr>
              <a:t>ГКИТиС</a:t>
            </a:r>
            <a:r>
              <a:rPr lang="ru-RU" sz="2000" dirty="0" smtClean="0">
                <a:solidFill>
                  <a:schemeClr val="tx2"/>
                </a:solidFill>
              </a:rPr>
              <a:t> КР </a:t>
            </a:r>
            <a:endParaRPr lang="ru-RU" sz="2000" dirty="0">
              <a:solidFill>
                <a:schemeClr val="tx2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711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5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6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476673"/>
            <a:ext cx="7639000" cy="587503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                                                        Основные инструменты: 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,.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Блок-схема: перфолента 2"/>
          <p:cNvSpPr/>
          <p:nvPr/>
        </p:nvSpPr>
        <p:spPr bwMode="auto">
          <a:xfrm>
            <a:off x="2051719" y="2004490"/>
            <a:ext cx="2584113" cy="1507841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2).лицензирование </a:t>
            </a:r>
            <a:r>
              <a:rPr lang="ru-RU" sz="2000" dirty="0"/>
              <a:t>в сфере </a:t>
            </a:r>
            <a:r>
              <a:rPr lang="ru-RU" sz="2000" dirty="0" smtClean="0"/>
              <a:t>связи</a:t>
            </a: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Блок-схема: перфолента 9"/>
          <p:cNvSpPr/>
          <p:nvPr/>
        </p:nvSpPr>
        <p:spPr bwMode="auto">
          <a:xfrm>
            <a:off x="402377" y="658813"/>
            <a:ext cx="2585447" cy="1762075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1). испытания </a:t>
            </a:r>
            <a:r>
              <a:rPr lang="ru-RU" sz="1600" dirty="0"/>
              <a:t>и сертификация  технических средств связи</a:t>
            </a:r>
            <a:endParaRPr lang="ru-RU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Блок-схема: перфолента 11"/>
          <p:cNvSpPr/>
          <p:nvPr/>
        </p:nvSpPr>
        <p:spPr bwMode="auto">
          <a:xfrm>
            <a:off x="3851919" y="3017275"/>
            <a:ext cx="2724889" cy="1507841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3</a:t>
            </a:r>
            <a:r>
              <a:rPr lang="ru-RU" sz="2000" dirty="0" smtClean="0"/>
              <a:t>). Радиочастотный менеджмент </a:t>
            </a: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Блок-схема: перфолента 12"/>
          <p:cNvSpPr/>
          <p:nvPr/>
        </p:nvSpPr>
        <p:spPr bwMode="auto">
          <a:xfrm>
            <a:off x="5220072" y="4077072"/>
            <a:ext cx="3104378" cy="1872208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4). </a:t>
            </a:r>
            <a:r>
              <a:rPr lang="ru-RU" sz="1600" dirty="0"/>
              <a:t>анализ </a:t>
            </a:r>
            <a:r>
              <a:rPr lang="ru-RU" sz="1600" dirty="0" smtClean="0"/>
              <a:t>текущего состояния </a:t>
            </a:r>
            <a:r>
              <a:rPr lang="ru-RU" sz="1600" dirty="0"/>
              <a:t>рынка </a:t>
            </a:r>
            <a:r>
              <a:rPr lang="ru-RU" sz="1600" dirty="0" smtClean="0"/>
              <a:t>связи, регулирование </a:t>
            </a:r>
            <a:r>
              <a:rPr lang="ru-RU" sz="1600"/>
              <a:t>тарифов </a:t>
            </a:r>
            <a:r>
              <a:rPr lang="ru-RU" sz="1600" smtClean="0"/>
              <a:t>монополистов на </a:t>
            </a:r>
            <a:r>
              <a:rPr lang="ru-RU" sz="1600" dirty="0"/>
              <a:t>услуги связи  и выделение нумерации</a:t>
            </a:r>
            <a:endParaRPr lang="ru-RU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464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476673"/>
            <a:ext cx="7639000" cy="587503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                                                        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,.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9888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 bwMode="auto">
          <a:xfrm>
            <a:off x="724568" y="674982"/>
            <a:ext cx="7678605" cy="5184576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Семиугольник 6"/>
          <p:cNvSpPr/>
          <p:nvPr/>
        </p:nvSpPr>
        <p:spPr bwMode="auto">
          <a:xfrm>
            <a:off x="2753831" y="2204864"/>
            <a:ext cx="3682092" cy="1728192"/>
          </a:xfrm>
          <a:prstGeom prst="hep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1"/>
                </a:solidFill>
              </a:rPr>
              <a:t>Орган по сертификации «Связь» № </a:t>
            </a:r>
            <a:r>
              <a:rPr lang="en-US" sz="1600" dirty="0">
                <a:solidFill>
                  <a:schemeClr val="accent1"/>
                </a:solidFill>
              </a:rPr>
              <a:t>KG</a:t>
            </a:r>
            <a:r>
              <a:rPr lang="ru-RU" sz="1600" dirty="0">
                <a:solidFill>
                  <a:schemeClr val="accent1"/>
                </a:solidFill>
              </a:rPr>
              <a:t> 417/КЦА.ОСП.007от01.11.2013г.</a:t>
            </a:r>
            <a:endParaRPr lang="ru-RU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4450861" y="1700808"/>
            <a:ext cx="288031" cy="50405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8" name="Стрелка вниз 17"/>
          <p:cNvSpPr/>
          <p:nvPr/>
        </p:nvSpPr>
        <p:spPr bwMode="auto">
          <a:xfrm>
            <a:off x="3707905" y="3957262"/>
            <a:ext cx="288031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9" name="Двенадцатиугольник 8"/>
          <p:cNvSpPr/>
          <p:nvPr/>
        </p:nvSpPr>
        <p:spPr bwMode="auto">
          <a:xfrm>
            <a:off x="693033" y="2101498"/>
            <a:ext cx="1800200" cy="1759550"/>
          </a:xfrm>
          <a:prstGeom prst="dodec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Испытательная лаборатория  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454557" y="2924944"/>
            <a:ext cx="422583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245251" y="2852936"/>
            <a:ext cx="422583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Двенадцатиугольник 22"/>
          <p:cNvSpPr/>
          <p:nvPr/>
        </p:nvSpPr>
        <p:spPr bwMode="auto">
          <a:xfrm>
            <a:off x="6667834" y="2245514"/>
            <a:ext cx="1800200" cy="1759550"/>
          </a:xfrm>
          <a:prstGeom prst="dodec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Совет Органа по сертификации</a:t>
            </a:r>
          </a:p>
        </p:txBody>
      </p:sp>
      <p:sp>
        <p:nvSpPr>
          <p:cNvPr id="16" name="Блок-схема: перфолента 15"/>
          <p:cNvSpPr/>
          <p:nvPr/>
        </p:nvSpPr>
        <p:spPr bwMode="auto">
          <a:xfrm>
            <a:off x="3131840" y="868070"/>
            <a:ext cx="3113411" cy="904746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ГАС </a:t>
            </a:r>
            <a: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при </a:t>
            </a:r>
            <a:r>
              <a:rPr lang="ru-RU" sz="23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ГКИТиС</a:t>
            </a:r>
            <a:r>
              <a:rPr lang="ru-RU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КР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9" name="Багетная рамка 18"/>
          <p:cNvSpPr/>
          <p:nvPr/>
        </p:nvSpPr>
        <p:spPr bwMode="auto">
          <a:xfrm>
            <a:off x="2927190" y="4389310"/>
            <a:ext cx="1644810" cy="1224136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Сертификаты соответствия </a:t>
            </a:r>
          </a:p>
        </p:txBody>
      </p:sp>
      <p:sp>
        <p:nvSpPr>
          <p:cNvPr id="27" name="Стрелка вниз 26"/>
          <p:cNvSpPr/>
          <p:nvPr/>
        </p:nvSpPr>
        <p:spPr bwMode="auto">
          <a:xfrm>
            <a:off x="5220072" y="3930420"/>
            <a:ext cx="288031" cy="43204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29" name="Багетная рамка 28"/>
          <p:cNvSpPr/>
          <p:nvPr/>
        </p:nvSpPr>
        <p:spPr bwMode="auto">
          <a:xfrm>
            <a:off x="4860032" y="4356518"/>
            <a:ext cx="1644810" cy="1224136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Регистрация декларации о соответствии </a:t>
            </a:r>
          </a:p>
        </p:txBody>
      </p:sp>
      <p:sp>
        <p:nvSpPr>
          <p:cNvPr id="24" name="Облако 23"/>
          <p:cNvSpPr/>
          <p:nvPr/>
        </p:nvSpPr>
        <p:spPr bwMode="auto">
          <a:xfrm>
            <a:off x="693032" y="3957262"/>
            <a:ext cx="2438807" cy="1376859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2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Государственная услуга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2418525" y="5189497"/>
            <a:ext cx="492682" cy="11981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631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 bwMode="auto">
          <a:xfrm>
            <a:off x="827584" y="1124744"/>
            <a:ext cx="2254421" cy="2122115"/>
          </a:xfrm>
          <a:prstGeom prst="hep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1"/>
                </a:solidFill>
              </a:rPr>
              <a:t>Орган по сертификации «Связь» № </a:t>
            </a:r>
            <a:r>
              <a:rPr lang="en-US" sz="1600" dirty="0">
                <a:solidFill>
                  <a:schemeClr val="accent1"/>
                </a:solidFill>
              </a:rPr>
              <a:t>KG</a:t>
            </a:r>
            <a:r>
              <a:rPr lang="ru-RU" sz="1600" dirty="0">
                <a:solidFill>
                  <a:schemeClr val="accent1"/>
                </a:solidFill>
              </a:rPr>
              <a:t> 417/КЦА.ОСП.007от01.11.2013г.</a:t>
            </a:r>
            <a:endParaRPr lang="ru-RU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Заголовок 8"/>
          <p:cNvSpPr txBox="1">
            <a:spLocks/>
          </p:cNvSpPr>
          <p:nvPr/>
        </p:nvSpPr>
        <p:spPr bwMode="auto">
          <a:xfrm>
            <a:off x="827584" y="3473595"/>
            <a:ext cx="2254421" cy="2122115"/>
          </a:xfrm>
          <a:prstGeom prst="heptagon">
            <a:avLst/>
          </a:prstGeom>
          <a:ln>
            <a:noFill/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400" b="0" kern="1200" cap="none" spc="-150">
                <a:ln w="3175">
                  <a:noFill/>
                </a:ln>
                <a:solidFill>
                  <a:schemeClr val="l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99" fontAlgn="base">
              <a:spcAft>
                <a:spcPct val="0"/>
              </a:spcAft>
            </a:pPr>
            <a:r>
              <a:rPr lang="ru-RU" sz="1600" dirty="0" smtClean="0">
                <a:solidFill>
                  <a:schemeClr val="accent1"/>
                </a:solidFill>
              </a:rPr>
              <a:t>Испытательная лаборатория  № KG 417/КЦА.ИЛ.017от01.12.2014г.</a:t>
            </a:r>
            <a:endParaRPr lang="ru-RU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 bwMode="auto">
          <a:xfrm>
            <a:off x="3082003" y="2242626"/>
            <a:ext cx="2426099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 bwMode="auto">
          <a:xfrm>
            <a:off x="3082004" y="4539757"/>
            <a:ext cx="2426099" cy="21602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1988840"/>
            <a:ext cx="2736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Поданы материалы на аккредитацию</a:t>
            </a:r>
            <a:endParaRPr lang="ru-RU" sz="1100" dirty="0"/>
          </a:p>
        </p:txBody>
      </p:sp>
      <p:sp>
        <p:nvSpPr>
          <p:cNvPr id="5" name="Багетная рамка 4"/>
          <p:cNvSpPr/>
          <p:nvPr/>
        </p:nvSpPr>
        <p:spPr bwMode="auto">
          <a:xfrm>
            <a:off x="5508103" y="1305259"/>
            <a:ext cx="2926078" cy="1763701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Межгосударственный стандарт ГОСТ </a:t>
            </a:r>
            <a:r>
              <a:rPr lang="en-US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ISO/IEC 17065-201</a:t>
            </a: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2</a:t>
            </a:r>
            <a:r>
              <a:rPr lang="ru-RU" sz="1400" dirty="0" smtClean="0"/>
              <a:t> «Требования </a:t>
            </a:r>
            <a:r>
              <a:rPr lang="ru-RU" sz="1400" dirty="0"/>
              <a:t>к органам по сертификации  продукции и услуг». </a:t>
            </a:r>
            <a:endParaRPr lang="ru-RU" sz="1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5" name="Багетная рамка 14"/>
          <p:cNvSpPr/>
          <p:nvPr/>
        </p:nvSpPr>
        <p:spPr bwMode="auto">
          <a:xfrm>
            <a:off x="5508104" y="3720266"/>
            <a:ext cx="2985954" cy="2012990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/>
              <a:t>Международный стандарт </a:t>
            </a:r>
            <a:r>
              <a:rPr lang="ru-RU" sz="1200" dirty="0"/>
              <a:t>ГОСТ Р ИСО/МЭК </a:t>
            </a:r>
            <a:r>
              <a:rPr lang="ru-RU" sz="1200" dirty="0" smtClean="0"/>
              <a:t>17025:2006 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/>
              <a:t>«Общие </a:t>
            </a:r>
            <a:r>
              <a:rPr lang="ru-RU" sz="1200" b="1" dirty="0"/>
              <a:t>требования к компетентности испытательных и калибровочных </a:t>
            </a:r>
            <a:r>
              <a:rPr lang="ru-RU" sz="1200" b="1" dirty="0" smtClean="0"/>
              <a:t>лабораторий»</a:t>
            </a:r>
            <a:r>
              <a:rPr lang="ru-RU" sz="1200" b="1" dirty="0"/>
              <a:t/>
            </a:r>
            <a:br>
              <a:rPr lang="ru-RU" sz="1200" b="1" dirty="0"/>
            </a:br>
            <a:endParaRPr lang="ru-RU" sz="1200" b="1" dirty="0"/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7638" y="4278147"/>
            <a:ext cx="2581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 </a:t>
            </a:r>
            <a:r>
              <a:rPr lang="ru-RU" sz="1100" dirty="0" smtClean="0"/>
              <a:t>аккредитован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239166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476673"/>
            <a:ext cx="7639000" cy="587503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                                                        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,.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9888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 bwMode="auto">
          <a:xfrm>
            <a:off x="817007" y="704461"/>
            <a:ext cx="7678605" cy="5184576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Страны ЕАЭС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628799"/>
            <a:ext cx="626469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Россия 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Белоруссия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Казахстан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Армения 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Кыргызстан ( с августа 2015 года)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265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476673"/>
            <a:ext cx="7639000" cy="587503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                                                        </a:t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,.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9888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 bwMode="auto">
          <a:xfrm>
            <a:off x="817007" y="704461"/>
            <a:ext cx="7678605" cy="5184576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2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Для Кыргызстана начинают действовать все НОРМЫ ЕАЭС в том числе: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3485" y="1628798"/>
            <a:ext cx="62646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1.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Отмена таможенного оформления, сборов и таможенного контроля на внутренних границах ЕАЭС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r>
              <a:rPr lang="ru-RU" sz="1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spc="-150" dirty="0">
                <a:ln w="3175">
                  <a:noFill/>
                </a:ln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2. </a:t>
            </a:r>
            <a:r>
              <a:rPr lang="ru-RU" sz="2000" spc="-150" dirty="0">
                <a:ln w="3175">
                  <a:noFill/>
                </a:ln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Применение единого таможенного тарифа ЕАЭС (ЕТТ ЕАЭС) и Единой товарной номенклатуры внешнеэкономической деятельности ЕАЭС</a:t>
            </a:r>
            <a:r>
              <a:rPr lang="ru-RU" sz="2000" spc="-150" dirty="0" smtClean="0">
                <a:ln w="3175">
                  <a:noFill/>
                </a:ln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;</a:t>
            </a:r>
          </a:p>
          <a:p>
            <a:endParaRPr lang="ru-RU" sz="1000" spc="-150" dirty="0">
              <a:ln w="3175">
                <a:noFill/>
              </a:ln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 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Применяются единые требования на продукцию, установленные техническими регламентами Таможенного союза. Документы, подтверждающие безопасность продукции, выдаются по  единому образцу и признаются в любом государстве-члене ЕАЭС и т.д.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907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675647"/>
            <a:ext cx="7639000" cy="5676063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настоящее время в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Единый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реестр органов по сертификации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     лабораторий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техническим регламентам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ЕАЭС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Кыргызской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Республики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включены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испытательных лабораторий	 -	20 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органов по сертификации 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	по различным направлениям 	-	5 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1"/>
                </a:solidFill>
                <a:cs typeface="Times New Roman" pitchFamily="18" charset="0"/>
              </a:rPr>
              <a:t>	</a:t>
            </a:r>
            <a:r>
              <a:rPr lang="ru-RU" sz="2400" dirty="0" smtClean="0">
                <a:effectLst/>
              </a:rPr>
              <a:t>На </a:t>
            </a:r>
            <a:r>
              <a:rPr lang="ru-RU" sz="2400" dirty="0">
                <a:effectLst/>
              </a:rPr>
              <a:t>сегодняшний день  на территории Кыргызской Республики действуют  16 технических регламентов Таможенного  союза, в том числе - ТР ТС 020-2011 «Об электромагнитной совместимости  технических средств» и ТР ТС 004-2011 «О безопасности  низковольтного оборудования.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effectLst/>
              </a:rPr>
              <a:t>		</a:t>
            </a: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9708" y="980728"/>
            <a:ext cx="777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Солнце 3"/>
          <p:cNvSpPr/>
          <p:nvPr/>
        </p:nvSpPr>
        <p:spPr bwMode="auto">
          <a:xfrm>
            <a:off x="1247056" y="2276872"/>
            <a:ext cx="228600" cy="228600"/>
          </a:xfrm>
          <a:prstGeom prst="sun">
            <a:avLst>
              <a:gd name="adj" fmla="val 27381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Солнце 12"/>
          <p:cNvSpPr/>
          <p:nvPr/>
        </p:nvSpPr>
        <p:spPr bwMode="auto">
          <a:xfrm>
            <a:off x="1274912" y="2924944"/>
            <a:ext cx="228600" cy="228600"/>
          </a:xfrm>
          <a:prstGeom prst="sun">
            <a:avLst>
              <a:gd name="adj" fmla="val 27381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513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Picture 17" descr="G:\питер\orname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0039" y="3180411"/>
            <a:ext cx="1023918" cy="66384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G:\питер\ornamen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756" y="3176228"/>
            <a:ext cx="1000132" cy="648419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28" name="TextBox 27"/>
          <p:cNvSpPr txBox="1"/>
          <p:nvPr/>
        </p:nvSpPr>
        <p:spPr>
          <a:xfrm>
            <a:off x="3627721" y="594928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5ADF9"/>
                </a:solidFill>
              </a:rPr>
              <a:t>©</a:t>
            </a:r>
            <a:r>
              <a:rPr lang="ru-RU" b="1" dirty="0" smtClean="0">
                <a:solidFill>
                  <a:srgbClr val="95ADF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endParaRPr lang="ru-RU" sz="1600" b="1" dirty="0">
              <a:solidFill>
                <a:srgbClr val="95ADF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2" descr="D:\2012_год\лого ГАС\Логотип ГАС_.jpg"/>
          <p:cNvPicPr>
            <a:picLocks noChangeAspect="1" noChangeArrowheads="1"/>
          </p:cNvPicPr>
          <p:nvPr/>
        </p:nvPicPr>
        <p:blipFill>
          <a:blip r:embed="rId4" cstate="print">
            <a:lum bright="-15000" contrast="20000"/>
          </a:blip>
          <a:srcRect/>
          <a:stretch>
            <a:fillRect/>
          </a:stretch>
        </p:blipFill>
        <p:spPr bwMode="auto">
          <a:xfrm>
            <a:off x="8437018" y="5949280"/>
            <a:ext cx="666750" cy="527050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a:ln>
        </p:spPr>
      </p:pic>
      <p:pic>
        <p:nvPicPr>
          <p:cNvPr id="32" name="Picture 6" descr="C:\Almaz\Разное\for presentations\орнамент.jpg"/>
          <p:cNvPicPr>
            <a:picLocks noChangeAspect="1" noChangeArrowheads="1"/>
          </p:cNvPicPr>
          <p:nvPr/>
        </p:nvPicPr>
        <p:blipFill>
          <a:blip r:embed="rId5" cstate="print">
            <a:lum bright="-5000" contrast="-10000"/>
          </a:blip>
          <a:srcRect/>
          <a:stretch>
            <a:fillRect/>
          </a:stretch>
        </p:blipFill>
        <p:spPr bwMode="auto">
          <a:xfrm>
            <a:off x="1" y="0"/>
            <a:ext cx="9144000" cy="65881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840" y="675647"/>
            <a:ext cx="7639000" cy="5676063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	</a:t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tx1"/>
                </a:solidFill>
                <a:effectLst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sz="2400" dirty="0" smtClean="0">
                <a:effectLst/>
              </a:rPr>
              <a:t>		</a:t>
            </a:r>
            <a:endParaRPr lang="ru-RU" sz="2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9437" y="5957987"/>
            <a:ext cx="3714744" cy="646331"/>
          </a:xfrm>
          <a:prstGeom prst="rect">
            <a:avLst/>
          </a:prstGeom>
          <a:noFill/>
          <a:ln w="44450" cmpd="thinThick"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Государственное агентство связи </a:t>
            </a: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Государственном комитете информационных технологий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Кыргызской Республики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9708" y="980728"/>
            <a:ext cx="7770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Багетная рамка 4"/>
          <p:cNvSpPr/>
          <p:nvPr/>
        </p:nvSpPr>
        <p:spPr bwMode="auto">
          <a:xfrm>
            <a:off x="665529" y="454577"/>
            <a:ext cx="7940608" cy="5481315"/>
          </a:xfrm>
          <a:prstGeom prst="bevel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Семиугольник 5"/>
          <p:cNvSpPr/>
          <p:nvPr/>
        </p:nvSpPr>
        <p:spPr bwMode="auto">
          <a:xfrm>
            <a:off x="2915816" y="642180"/>
            <a:ext cx="2631713" cy="1058628"/>
          </a:xfrm>
          <a:prstGeom prst="hep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Орган по сертификации «Связь»</a:t>
            </a:r>
          </a:p>
        </p:txBody>
      </p:sp>
      <p:sp>
        <p:nvSpPr>
          <p:cNvPr id="7" name="Стрелка вниз 6"/>
          <p:cNvSpPr/>
          <p:nvPr/>
        </p:nvSpPr>
        <p:spPr bwMode="auto">
          <a:xfrm>
            <a:off x="3443613" y="1679982"/>
            <a:ext cx="368215" cy="1515251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 bwMode="auto">
          <a:xfrm>
            <a:off x="4758794" y="1659158"/>
            <a:ext cx="368215" cy="47369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 bwMode="auto">
          <a:xfrm>
            <a:off x="1244019" y="3100404"/>
            <a:ext cx="2448272" cy="2056788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ТР ТС 020-2011 «Об электромагнитной совместимости  технических средств»;</a:t>
            </a:r>
          </a:p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 ТР ТС 004-2011 «О безопасности  низковольтного оборудования</a:t>
            </a:r>
            <a:endParaRPr lang="ru-RU" sz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7" name="Блок-схема: перфолента 16"/>
          <p:cNvSpPr/>
          <p:nvPr/>
        </p:nvSpPr>
        <p:spPr bwMode="auto">
          <a:xfrm>
            <a:off x="4971231" y="1875670"/>
            <a:ext cx="2448272" cy="1769354"/>
          </a:xfrm>
          <a:prstGeom prst="flowChartPunchedTap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По </a:t>
            </a: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н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ациональному законодательству  </a:t>
            </a:r>
          </a:p>
        </p:txBody>
      </p:sp>
      <p:sp>
        <p:nvSpPr>
          <p:cNvPr id="9" name="Облако 8"/>
          <p:cNvSpPr/>
          <p:nvPr/>
        </p:nvSpPr>
        <p:spPr bwMode="auto">
          <a:xfrm>
            <a:off x="693318" y="2019401"/>
            <a:ext cx="2304256" cy="1512739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Договор  с ИЛ</a:t>
            </a: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стран- участниц ЕАЭС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4235" y="1927863"/>
            <a:ext cx="1434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Для выдачи сертификатов</a:t>
            </a:r>
            <a:endParaRPr lang="ru-RU" sz="1600" b="1" dirty="0"/>
          </a:p>
        </p:txBody>
      </p:sp>
      <p:sp>
        <p:nvSpPr>
          <p:cNvPr id="20" name="Облако 19"/>
          <p:cNvSpPr/>
          <p:nvPr/>
        </p:nvSpPr>
        <p:spPr bwMode="auto">
          <a:xfrm>
            <a:off x="6013018" y="454577"/>
            <a:ext cx="2304256" cy="1512739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ИЛ ГАС при </a:t>
            </a:r>
            <a:r>
              <a:rPr lang="ru-RU" sz="16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ГКИТиС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 КР</a:t>
            </a:r>
          </a:p>
        </p:txBody>
      </p:sp>
    </p:spTree>
    <p:extLst>
      <p:ext uri="{BB962C8B-B14F-4D97-AF65-F5344CB8AC3E}">
        <p14:creationId xmlns:p14="http://schemas.microsoft.com/office/powerpoint/2010/main" val="20540529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9360</TotalTime>
  <Words>515</Words>
  <Application>Microsoft Office PowerPoint</Application>
  <PresentationFormat>Экран (4:3)</PresentationFormat>
  <Paragraphs>161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Тема9</vt:lpstr>
      <vt:lpstr>White with Courier font for code slides</vt:lpstr>
      <vt:lpstr> Государственное агентство связи при Государственном комитете информационных технологий  Кыргызской Республики  Тема: ОСОБЕННОСТИ ПОДТВЕРЖДЕНИЯ СООТВЕТСТВИЯ ИНФОКОММУНИКАЦИОННОГО ОБОРУДОВАНИЯ В КЫРГЫЗСКОЙ РЕСПУБЛИКЕ</vt:lpstr>
      <vt:lpstr>С  июля  2016 года      Основная деятельность Агентства  направлена на создание стимулов для развития конкуренции на рынке телекоммуникационных и почтовых услуг, обеспечение этими услугами населения республики. При этом предусмотрена дальнейшая демонополизация рынка услуг связи, т.к. появление новых операторов связи в каком-либо сегменте рынка телекоммуникаций, предоставляющих именно эти услуги, создает конкуренцию и дает возможность снижать тарифы на услуги и повышать качество их предоставления.    </vt:lpstr>
      <vt:lpstr>                                                         Основные инструменты:                 ,. </vt:lpstr>
      <vt:lpstr>                                                                         ,. </vt:lpstr>
      <vt:lpstr>Орган по сертификации «Связь» № KG 417/КЦА.ОСП.007от01.11.2013г.</vt:lpstr>
      <vt:lpstr>                                                                         ,. </vt:lpstr>
      <vt:lpstr>                                                                         ,. </vt:lpstr>
      <vt:lpstr>       В настоящее время в Единый реестр органов по сертификации           лабораторий по  техническим регламентам ЕАЭС в Кыргызской Республики включены :   испытательных лабораторий  - 20     органов по сертификации    по различным направлениям  - 5    На сегодняшний день  на территории Кыргызской Республики действуют  16 технических регламентов Таможенного  союза, в том числе - ТР ТС 020-2011 «Об электромагнитной совместимости  технических средств» и ТР ТС 004-2011 «О безопасности  низковольтного оборудования.          </vt:lpstr>
      <vt:lpstr>                                    </vt:lpstr>
      <vt:lpstr>   .  </vt:lpstr>
      <vt:lpstr>Информация по Центру «Единого окна» на  веб-сайте www.trade.kg,     Е-mail: info@trade.kg,  Tel: +996(312)90-26-40. "</vt:lpstr>
      <vt:lpstr>Спасибо за внимание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ALMAZ</dc:creator>
  <cp:lastModifiedBy>director</cp:lastModifiedBy>
  <cp:revision>655</cp:revision>
  <cp:lastPrinted>2014-09-29T09:21:58Z</cp:lastPrinted>
  <dcterms:created xsi:type="dcterms:W3CDTF">2012-05-21T04:29:31Z</dcterms:created>
  <dcterms:modified xsi:type="dcterms:W3CDTF">2016-10-03T10:32:18Z</dcterms:modified>
</cp:coreProperties>
</file>